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06" r:id="rId1"/>
    <p:sldMasterId id="2147483648" r:id="rId2"/>
    <p:sldMasterId id="2147483663" r:id="rId3"/>
    <p:sldMasterId id="2147483712" r:id="rId4"/>
  </p:sldMasterIdLst>
  <p:notesMasterIdLst>
    <p:notesMasterId r:id="rId33"/>
  </p:notesMasterIdLst>
  <p:handoutMasterIdLst>
    <p:handoutMasterId r:id="rId34"/>
  </p:handoutMasterIdLst>
  <p:sldIdLst>
    <p:sldId id="299" r:id="rId5"/>
    <p:sldId id="314" r:id="rId6"/>
    <p:sldId id="305" r:id="rId7"/>
    <p:sldId id="362" r:id="rId8"/>
    <p:sldId id="316" r:id="rId9"/>
    <p:sldId id="324" r:id="rId10"/>
    <p:sldId id="322" r:id="rId11"/>
    <p:sldId id="323" r:id="rId12"/>
    <p:sldId id="326" r:id="rId13"/>
    <p:sldId id="329" r:id="rId14"/>
    <p:sldId id="358" r:id="rId15"/>
    <p:sldId id="352" r:id="rId16"/>
    <p:sldId id="331" r:id="rId17"/>
    <p:sldId id="353" r:id="rId18"/>
    <p:sldId id="359" r:id="rId19"/>
    <p:sldId id="335" r:id="rId20"/>
    <p:sldId id="354" r:id="rId21"/>
    <p:sldId id="360" r:id="rId22"/>
    <p:sldId id="346" r:id="rId23"/>
    <p:sldId id="361" r:id="rId24"/>
    <p:sldId id="350" r:id="rId25"/>
    <p:sldId id="356" r:id="rId26"/>
    <p:sldId id="357" r:id="rId27"/>
    <p:sldId id="366" r:id="rId28"/>
    <p:sldId id="369" r:id="rId29"/>
    <p:sldId id="367" r:id="rId30"/>
    <p:sldId id="368" r:id="rId31"/>
    <p:sldId id="313" r:id="rId3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7">
          <p15:clr>
            <a:srgbClr val="A4A3A4"/>
          </p15:clr>
        </p15:guide>
        <p15:guide id="2" orient="horz" pos="2395">
          <p15:clr>
            <a:srgbClr val="A4A3A4"/>
          </p15:clr>
        </p15:guide>
        <p15:guide id="3" orient="horz" pos="2007">
          <p15:clr>
            <a:srgbClr val="A4A3A4"/>
          </p15:clr>
        </p15:guide>
        <p15:guide id="4" orient="horz" pos="1621">
          <p15:clr>
            <a:srgbClr val="A4A3A4"/>
          </p15:clr>
        </p15:guide>
        <p15:guide id="5" orient="horz" pos="1233">
          <p15:clr>
            <a:srgbClr val="A4A3A4"/>
          </p15:clr>
        </p15:guide>
        <p15:guide id="6" orient="horz" pos="2783">
          <p15:clr>
            <a:srgbClr val="A4A3A4"/>
          </p15:clr>
        </p15:guide>
        <p15:guide id="7" orient="horz" pos="231">
          <p15:clr>
            <a:srgbClr val="A4A3A4"/>
          </p15:clr>
        </p15:guide>
        <p15:guide id="8" orient="horz" pos="844">
          <p15:clr>
            <a:srgbClr val="A4A3A4"/>
          </p15:clr>
        </p15:guide>
        <p15:guide id="9" orient="horz" pos="457">
          <p15:clr>
            <a:srgbClr val="A4A3A4"/>
          </p15:clr>
        </p15:guide>
        <p15:guide id="10" pos="552">
          <p15:clr>
            <a:srgbClr val="A4A3A4"/>
          </p15:clr>
        </p15:guide>
        <p15:guide id="11" pos="5207">
          <p15:clr>
            <a:srgbClr val="A4A3A4"/>
          </p15:clr>
        </p15:guide>
        <p15:guide id="12" pos="3655">
          <p15:clr>
            <a:srgbClr val="A4A3A4"/>
          </p15:clr>
        </p15:guide>
        <p15:guide id="13" pos="4044">
          <p15:clr>
            <a:srgbClr val="A4A3A4"/>
          </p15:clr>
        </p15:guide>
        <p15:guide id="14" pos="940">
          <p15:clr>
            <a:srgbClr val="A4A3A4"/>
          </p15:clr>
        </p15:guide>
        <p15:guide id="15" pos="1328">
          <p15:clr>
            <a:srgbClr val="A4A3A4"/>
          </p15:clr>
        </p15:guide>
        <p15:guide id="16" pos="1716">
          <p15:clr>
            <a:srgbClr val="A4A3A4"/>
          </p15:clr>
        </p15:guide>
        <p15:guide id="17" pos="2105">
          <p15:clr>
            <a:srgbClr val="A4A3A4"/>
          </p15:clr>
        </p15:guide>
        <p15:guide id="18" pos="2493">
          <p15:clr>
            <a:srgbClr val="A4A3A4"/>
          </p15:clr>
        </p15:guide>
        <p15:guide id="19" pos="2881">
          <p15:clr>
            <a:srgbClr val="A4A3A4"/>
          </p15:clr>
        </p15:guide>
        <p15:guide id="20" pos="3268">
          <p15:clr>
            <a:srgbClr val="A4A3A4"/>
          </p15:clr>
        </p15:guide>
        <p15:guide id="21" pos="4431">
          <p15:clr>
            <a:srgbClr val="A4A3A4"/>
          </p15:clr>
        </p15:guide>
        <p15:guide id="22" pos="48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5EC"/>
    <a:srgbClr val="009B91"/>
    <a:srgbClr val="334152"/>
    <a:srgbClr val="CDD5F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2C063E-7C02-4E4E-9838-369FB5482359}" v="1" dt="2022-01-27T08:53:16.8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79553" autoAdjust="0"/>
  </p:normalViewPr>
  <p:slideViewPr>
    <p:cSldViewPr snapToGrid="0">
      <p:cViewPr varScale="1">
        <p:scale>
          <a:sx n="120" d="100"/>
          <a:sy n="120" d="100"/>
        </p:scale>
        <p:origin x="1362" y="90"/>
      </p:cViewPr>
      <p:guideLst>
        <p:guide orient="horz" pos="3017"/>
        <p:guide orient="horz" pos="2395"/>
        <p:guide orient="horz" pos="2007"/>
        <p:guide orient="horz" pos="1621"/>
        <p:guide orient="horz" pos="1233"/>
        <p:guide orient="horz" pos="2783"/>
        <p:guide orient="horz" pos="231"/>
        <p:guide orient="horz" pos="844"/>
        <p:guide orient="horz" pos="457"/>
        <p:guide pos="552"/>
        <p:guide pos="5207"/>
        <p:guide pos="3655"/>
        <p:guide pos="4044"/>
        <p:guide pos="940"/>
        <p:guide pos="1328"/>
        <p:guide pos="1716"/>
        <p:guide pos="2105"/>
        <p:guide pos="2493"/>
        <p:guide pos="2881"/>
        <p:guide pos="3268"/>
        <p:guide pos="4431"/>
        <p:guide pos="4819"/>
      </p:guideLst>
    </p:cSldViewPr>
  </p:slideViewPr>
  <p:outlineViewPr>
    <p:cViewPr>
      <p:scale>
        <a:sx n="33" d="100"/>
        <a:sy n="33" d="100"/>
      </p:scale>
      <p:origin x="0" y="-143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pallek" userId="c14ffead684f50c5" providerId="LiveId" clId="{3E8C9CE1-DA12-410F-BB5B-B7225597FBF3}"/>
    <pc:docChg chg="addSld delSld modSld">
      <pc:chgData name="Daniel Spallek" userId="c14ffead684f50c5" providerId="LiveId" clId="{3E8C9CE1-DA12-410F-BB5B-B7225597FBF3}" dt="2022-01-19T13:33:06.343" v="1" actId="47"/>
      <pc:docMkLst>
        <pc:docMk/>
      </pc:docMkLst>
      <pc:sldChg chg="add del">
        <pc:chgData name="Daniel Spallek" userId="c14ffead684f50c5" providerId="LiveId" clId="{3E8C9CE1-DA12-410F-BB5B-B7225597FBF3}" dt="2022-01-19T13:33:06.343" v="1" actId="47"/>
        <pc:sldMkLst>
          <pc:docMk/>
          <pc:sldMk cId="2086519934" sldId="314"/>
        </pc:sldMkLst>
      </pc:sldChg>
      <pc:sldMasterChg chg="delSldLayout">
        <pc:chgData name="Daniel Spallek" userId="c14ffead684f50c5" providerId="LiveId" clId="{3E8C9CE1-DA12-410F-BB5B-B7225597FBF3}" dt="2022-01-19T13:33:06.343" v="1" actId="47"/>
        <pc:sldMasterMkLst>
          <pc:docMk/>
          <pc:sldMasterMk cId="2575007852" sldId="2147483706"/>
        </pc:sldMasterMkLst>
        <pc:sldLayoutChg chg="del">
          <pc:chgData name="Daniel Spallek" userId="c14ffead684f50c5" providerId="LiveId" clId="{3E8C9CE1-DA12-410F-BB5B-B7225597FBF3}" dt="2022-01-19T13:33:06.343" v="1" actId="47"/>
          <pc:sldLayoutMkLst>
            <pc:docMk/>
            <pc:sldMasterMk cId="2575007852" sldId="2147483706"/>
            <pc:sldLayoutMk cId="2851357786" sldId="2147483724"/>
          </pc:sldLayoutMkLst>
        </pc:sldLayoutChg>
      </pc:sldMasterChg>
    </pc:docChg>
  </pc:docChgLst>
  <pc:docChgLst>
    <pc:chgData name="Daniel Spallek" userId="c14ffead684f50c5" providerId="LiveId" clId="{2A2C063E-7C02-4E4E-9838-369FB5482359}"/>
    <pc:docChg chg="modSld">
      <pc:chgData name="Daniel Spallek" userId="c14ffead684f50c5" providerId="LiveId" clId="{2A2C063E-7C02-4E4E-9838-369FB5482359}" dt="2022-01-27T08:53:16.886" v="58" actId="767"/>
      <pc:docMkLst>
        <pc:docMk/>
      </pc:docMkLst>
      <pc:sldChg chg="addSp modSp mod">
        <pc:chgData name="Daniel Spallek" userId="c14ffead684f50c5" providerId="LiveId" clId="{2A2C063E-7C02-4E4E-9838-369FB5482359}" dt="2022-01-27T08:53:16.886" v="58" actId="767"/>
        <pc:sldMkLst>
          <pc:docMk/>
          <pc:sldMk cId="3180470239" sldId="299"/>
        </pc:sldMkLst>
        <pc:spChg chg="add mod">
          <ac:chgData name="Daniel Spallek" userId="c14ffead684f50c5" providerId="LiveId" clId="{2A2C063E-7C02-4E4E-9838-369FB5482359}" dt="2022-01-27T08:53:16.886" v="58" actId="767"/>
          <ac:spMkLst>
            <pc:docMk/>
            <pc:sldMk cId="3180470239" sldId="299"/>
            <ac:spMk id="2" creationId="{E3ED1A9C-9F70-4CEB-8B53-2726ACF55D23}"/>
          </ac:spMkLst>
        </pc:spChg>
        <pc:spChg chg="mod">
          <ac:chgData name="Daniel Spallek" userId="c14ffead684f50c5" providerId="LiveId" clId="{2A2C063E-7C02-4E4E-9838-369FB5482359}" dt="2022-01-27T08:53:10.544" v="57" actId="20577"/>
          <ac:spMkLst>
            <pc:docMk/>
            <pc:sldMk cId="3180470239" sldId="299"/>
            <ac:spMk id="18" creationId="{00000000-0000-0000-0000-000000000000}"/>
          </ac:spMkLst>
        </pc:spChg>
        <pc:spChg chg="mod">
          <ac:chgData name="Daniel Spallek" userId="c14ffead684f50c5" providerId="LiveId" clId="{2A2C063E-7C02-4E4E-9838-369FB5482359}" dt="2022-01-27T08:52:59.726" v="40" actId="20577"/>
          <ac:spMkLst>
            <pc:docMk/>
            <pc:sldMk cId="3180470239" sldId="299"/>
            <ac:spMk id="19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FC17-93E6-490C-BA88-13BABDA339A2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B8D24-04BF-49A3-83D8-025C61F12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21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A104-041A-4B25-8694-F3A6990E4B32}" type="datetimeFigureOut">
              <a:rPr lang="de-DE" smtClean="0"/>
              <a:t>12.02.2022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1D5FA-A393-4060-959B-1B936A93D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00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822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68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214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585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765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473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196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809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373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48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23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07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958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858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98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568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084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83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6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73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7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93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21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80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345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82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14502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72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67" name="Ellipse 66"/>
          <p:cNvSpPr/>
          <p:nvPr userDrawn="1"/>
        </p:nvSpPr>
        <p:spPr>
          <a:xfrm flipH="1">
            <a:off x="6317250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>
          <a:xfrm>
            <a:off x="7214563" y="3366294"/>
            <a:ext cx="871200" cy="87153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Zwischenfolie Headline</a:t>
            </a:r>
          </a:p>
        </p:txBody>
      </p:sp>
      <p:sp>
        <p:nvSpPr>
          <p:cNvPr id="57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944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464763" y="3616728"/>
            <a:ext cx="370800" cy="37067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812000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7027070" y="440691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Zwischenfolie Headline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473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Aufzählungstext Arial Black</a:t>
            </a:r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56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7599763" y="3751645"/>
            <a:ext cx="100800" cy="10083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866128" y="4405462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867681" y="3785857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Aufzählung Headline</a:t>
            </a:r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Aufzählungstext Arial Black</a:t>
            </a:r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50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802313" y="1339850"/>
            <a:ext cx="3403471" cy="30781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Platzhalter Bild</a:t>
            </a:r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Zwischenfolie Headline</a:t>
            </a:r>
          </a:p>
        </p:txBody>
      </p:sp>
      <p:sp>
        <p:nvSpPr>
          <p:cNvPr id="12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811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041400"/>
            <a:ext cx="4011655" cy="35614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Platzhalter Bild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6268" y="1706759"/>
            <a:ext cx="3167320" cy="209530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Zwischenfolie Text Arial Regular</a:t>
            </a:r>
            <a:endParaRPr lang="de-DE"/>
          </a:p>
        </p:txBody>
      </p:sp>
      <p:sp>
        <p:nvSpPr>
          <p:cNvPr id="15" name="Ellipse 1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761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57150" y="-44450"/>
            <a:ext cx="9277350" cy="5264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 Black" panose="020B0A04020102020204" pitchFamily="34" charset="0"/>
              </a:defRPr>
            </a:lvl1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Platzhalter Bild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Zwischenfolie Headline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72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mit Fließ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Ellipse 104"/>
          <p:cNvSpPr/>
          <p:nvPr userDrawn="1"/>
        </p:nvSpPr>
        <p:spPr>
          <a:xfrm>
            <a:off x="7533163" y="4300333"/>
            <a:ext cx="234000" cy="235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974813" y="4357941"/>
            <a:ext cx="118800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>
          <a:xfrm>
            <a:off x="8020054" y="3519976"/>
            <a:ext cx="547200" cy="548343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8299455" y="3520073"/>
            <a:ext cx="965512" cy="548282"/>
          </a:xfrm>
          <a:prstGeom prst="rect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4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Fließtext Arial Regular</a:t>
            </a:r>
            <a:endParaRPr lang="de-DE">
              <a:solidFill>
                <a:srgbClr val="009B91"/>
              </a:solidFill>
            </a:endParaRPr>
          </a:p>
          <a:p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764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/>
          <p:cNvSpPr/>
          <p:nvPr userDrawn="1"/>
        </p:nvSpPr>
        <p:spPr bwMode="black">
          <a:xfrm>
            <a:off x="3290707" y="676696"/>
            <a:ext cx="97200" cy="975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8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Fließtext Arial Regular</a:t>
            </a:r>
            <a:endParaRPr lang="de-DE">
              <a:solidFill>
                <a:srgbClr val="009B91"/>
              </a:solidFill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05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hteck 147"/>
          <p:cNvSpPr/>
          <p:nvPr userDrawn="1"/>
        </p:nvSpPr>
        <p:spPr>
          <a:xfrm rot="20403041">
            <a:off x="-656682" y="2217257"/>
            <a:ext cx="3640292" cy="3729858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>
          <a:xfrm rot="20403041">
            <a:off x="975314" y="1612848"/>
            <a:ext cx="3702902" cy="372985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5113871" y="4341553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 flipH="1">
            <a:off x="4786550" y="3401129"/>
            <a:ext cx="802800" cy="801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7617763" y="2540938"/>
            <a:ext cx="64800" cy="6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7654009" y="25502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Titel Arial Black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4159202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/>
          <p:cNvSpPr/>
          <p:nvPr userDrawn="1"/>
        </p:nvSpPr>
        <p:spPr bwMode="black">
          <a:xfrm>
            <a:off x="7366816" y="3518815"/>
            <a:ext cx="566694" cy="56649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8129313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Fließtext Arial Regular</a:t>
            </a:r>
            <a:endParaRPr lang="de-DE">
              <a:solidFill>
                <a:srgbClr val="009B91"/>
              </a:solidFill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66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25"/>
          <p:cNvSpPr/>
          <p:nvPr userDrawn="1"/>
        </p:nvSpPr>
        <p:spPr bwMode="black">
          <a:xfrm>
            <a:off x="8243228" y="3779203"/>
            <a:ext cx="4577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206132" y="4358037"/>
            <a:ext cx="115200" cy="11519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47"/>
          <p:cNvCxnSpPr/>
          <p:nvPr userDrawn="1"/>
        </p:nvCxnSpPr>
        <p:spPr>
          <a:xfrm flipH="1">
            <a:off x="8263916" y="2573338"/>
            <a:ext cx="2197" cy="1849230"/>
          </a:xfrm>
          <a:prstGeom prst="line">
            <a:avLst/>
          </a:prstGeom>
          <a:ln w="3175">
            <a:solidFill>
              <a:srgbClr val="334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62" y="988129"/>
            <a:ext cx="4622355" cy="3536650"/>
          </a:xfrm>
          <a:prstGeom prst="rect">
            <a:avLst/>
          </a:prstGeom>
        </p:spPr>
      </p:pic>
      <p:sp>
        <p:nvSpPr>
          <p:cNvPr id="101" name="Ellipse 100"/>
          <p:cNvSpPr/>
          <p:nvPr userDrawn="1"/>
        </p:nvSpPr>
        <p:spPr bwMode="black">
          <a:xfrm>
            <a:off x="8259513" y="3177739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33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llipse 51"/>
          <p:cNvSpPr/>
          <p:nvPr userDrawn="1"/>
        </p:nvSpPr>
        <p:spPr bwMode="black">
          <a:xfrm>
            <a:off x="1429250" y="4355925"/>
            <a:ext cx="126000" cy="12417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1" y="1016794"/>
            <a:ext cx="4694039" cy="3079386"/>
          </a:xfrm>
          <a:prstGeom prst="rect">
            <a:avLst/>
          </a:prstGeom>
        </p:spPr>
      </p:pic>
      <p:sp>
        <p:nvSpPr>
          <p:cNvPr id="50" name="Ellipse 49"/>
          <p:cNvSpPr/>
          <p:nvPr userDrawn="1"/>
        </p:nvSpPr>
        <p:spPr bwMode="black">
          <a:xfrm>
            <a:off x="818278" y="571555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770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7" name="Ellipse 26"/>
          <p:cNvSpPr/>
          <p:nvPr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42" name="Ellipse 41"/>
          <p:cNvSpPr/>
          <p:nvPr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Ellipse 234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6" name="Ellipse 235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8" name="Ellipse 23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9" name="Ellipse 23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445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zte 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lipse 55"/>
          <p:cNvSpPr/>
          <p:nvPr userDrawn="1"/>
        </p:nvSpPr>
        <p:spPr>
          <a:xfrm>
            <a:off x="-124459" y="1646942"/>
            <a:ext cx="5702400" cy="570293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>
          <a:xfrm>
            <a:off x="7116446" y="2652047"/>
            <a:ext cx="1067434" cy="10681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>
          <a:xfrm>
            <a:off x="7286846" y="1594485"/>
            <a:ext cx="726634" cy="72580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>
            <a:off x="6960413" y="4344375"/>
            <a:ext cx="147600" cy="14727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>
          <a:xfrm>
            <a:off x="6157050" y="2923123"/>
            <a:ext cx="525600" cy="52598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>
          <a:xfrm flipH="1">
            <a:off x="6317250" y="370037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platzhalter 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404315" y="2650061"/>
            <a:ext cx="6293169" cy="322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für Ihre Aufmerksamkeit</a:t>
            </a:r>
          </a:p>
        </p:txBody>
      </p:sp>
      <p:sp>
        <p:nvSpPr>
          <p:cNvPr id="54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98272" y="2188668"/>
            <a:ext cx="6293035" cy="45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Vielen Dank</a:t>
            </a:r>
          </a:p>
        </p:txBody>
      </p:sp>
      <p:sp>
        <p:nvSpPr>
          <p:cNvPr id="60" name="Fußzeilenplatzhalter 67"/>
          <p:cNvSpPr txBox="1">
            <a:spLocks/>
          </p:cNvSpPr>
          <p:nvPr userDrawn="1"/>
        </p:nvSpPr>
        <p:spPr>
          <a:xfrm>
            <a:off x="6674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766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294175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808899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2911293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3069" y="60281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85807" y="1690080"/>
            <a:ext cx="6248406" cy="211198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Aufzählungstext Arial Black</a:t>
            </a:r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999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72671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42562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8580" y="-76200"/>
            <a:ext cx="9326880" cy="5334000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-711451" y="1627136"/>
            <a:ext cx="5382525" cy="4350871"/>
            <a:chOff x="-711451" y="1627136"/>
            <a:chExt cx="5382525" cy="4350871"/>
          </a:xfrm>
        </p:grpSpPr>
        <p:sp>
          <p:nvSpPr>
            <p:cNvPr id="173" name="Ellipse 172"/>
            <p:cNvSpPr/>
            <p:nvPr userDrawn="1"/>
          </p:nvSpPr>
          <p:spPr>
            <a:xfrm rot="20403041">
              <a:off x="968172" y="1627136"/>
              <a:ext cx="3702902" cy="3729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hteck 173"/>
            <p:cNvSpPr/>
            <p:nvPr userDrawn="1"/>
          </p:nvSpPr>
          <p:spPr>
            <a:xfrm rot="20403041">
              <a:off x="-711451" y="2248149"/>
              <a:ext cx="3640292" cy="3729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5" name="Ellipse 174"/>
          <p:cNvSpPr/>
          <p:nvPr userDrawn="1"/>
        </p:nvSpPr>
        <p:spPr bwMode="black">
          <a:xfrm>
            <a:off x="6978874" y="3746724"/>
            <a:ext cx="110678" cy="1106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6330874" y="4329037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>
          <a:xfrm>
            <a:off x="3799238" y="566919"/>
            <a:ext cx="316800" cy="317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>
          <a:xfrm flipH="1">
            <a:off x="7275846" y="2817802"/>
            <a:ext cx="752400" cy="75297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>
          <a:xfrm>
            <a:off x="6196650" y="3578799"/>
            <a:ext cx="446400" cy="44652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Titel Arial Black</a:t>
            </a:r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12.02.2022</a:t>
            </a:fld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81" name="Grafik 8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D6CB2AF-1173-4B36-8B46-AB52C6C954A8}"/>
              </a:ext>
            </a:extLst>
          </p:cNvPr>
          <p:cNvSpPr txBox="1"/>
          <p:nvPr userDrawn="1"/>
        </p:nvSpPr>
        <p:spPr>
          <a:xfrm>
            <a:off x="3473653" y="4630131"/>
            <a:ext cx="21835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Stromerfassung</a:t>
            </a:r>
          </a:p>
        </p:txBody>
      </p:sp>
    </p:spTree>
    <p:extLst>
      <p:ext uri="{BB962C8B-B14F-4D97-AF65-F5344CB8AC3E}">
        <p14:creationId xmlns:p14="http://schemas.microsoft.com/office/powerpoint/2010/main" val="3208319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31656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174444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783128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243735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9000" y="1717587"/>
            <a:ext cx="6265213" cy="270042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7824" y="600178"/>
            <a:ext cx="6276389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531477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12.02.2022</a:t>
            </a:fld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19337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6578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808899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7472687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13410" y="171210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err="1"/>
              <a:t>Subline</a:t>
            </a:r>
            <a:r>
              <a:rPr lang="de-DE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71839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680239"/>
            <a:ext cx="3491774" cy="22342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err="1"/>
              <a:t>Subline</a:t>
            </a:r>
            <a:r>
              <a:rPr lang="de-DE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7850" y="550750"/>
            <a:ext cx="6929816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11374275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9" name="Ellipse 35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8" name="Ellipse 37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9" name="Grafik 38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8" y="412408"/>
            <a:ext cx="2190475" cy="1251699"/>
          </a:xfrm>
          <a:prstGeom prst="rect">
            <a:avLst/>
          </a:prstGeom>
        </p:spPr>
      </p:pic>
      <p:pic>
        <p:nvPicPr>
          <p:cNvPr id="390" name="Grafik 3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49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00689" y="120987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3427" y="1865948"/>
            <a:ext cx="6248406" cy="255206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Aufzählungstext Arial Black</a:t>
            </a:r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2898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3547819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65320" y="1710403"/>
            <a:ext cx="3800793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1677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llipse 95"/>
          <p:cNvSpPr/>
          <p:nvPr userDrawn="1"/>
        </p:nvSpPr>
        <p:spPr>
          <a:xfrm flipH="1">
            <a:off x="-775697" y="1422502"/>
            <a:ext cx="6134400" cy="613567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7" name="Gruppieren 96"/>
          <p:cNvGrpSpPr/>
          <p:nvPr userDrawn="1"/>
        </p:nvGrpSpPr>
        <p:grpSpPr>
          <a:xfrm rot="12165483">
            <a:off x="6903474" y="1635063"/>
            <a:ext cx="3387985" cy="2308205"/>
            <a:chOff x="-495300" y="2228850"/>
            <a:chExt cx="5848350" cy="3960000"/>
          </a:xfrm>
          <a:solidFill>
            <a:srgbClr val="009B91"/>
          </a:solidFill>
        </p:grpSpPr>
        <p:sp>
          <p:nvSpPr>
            <p:cNvPr id="100" name="Ellipse 99"/>
            <p:cNvSpPr/>
            <p:nvPr userDrawn="1"/>
          </p:nvSpPr>
          <p:spPr>
            <a:xfrm>
              <a:off x="1409700" y="2228850"/>
              <a:ext cx="3943350" cy="39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hteck 102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7" name="Ellipse 106"/>
          <p:cNvSpPr/>
          <p:nvPr userDrawn="1"/>
        </p:nvSpPr>
        <p:spPr bwMode="black">
          <a:xfrm>
            <a:off x="5720071" y="4335771"/>
            <a:ext cx="164484" cy="164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</a:t>
            </a:r>
          </a:p>
        </p:txBody>
      </p:sp>
      <p:sp>
        <p:nvSpPr>
          <p:cNvPr id="109" name="Ellipse 108"/>
          <p:cNvSpPr/>
          <p:nvPr userDrawn="1"/>
        </p:nvSpPr>
        <p:spPr>
          <a:xfrm>
            <a:off x="5355913" y="3355410"/>
            <a:ext cx="892800" cy="89330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</a:t>
            </a:r>
          </a:p>
        </p:txBody>
      </p:sp>
      <p:sp>
        <p:nvSpPr>
          <p:cNvPr id="111" name="Ellipse 110"/>
          <p:cNvSpPr/>
          <p:nvPr userDrawn="1"/>
        </p:nvSpPr>
        <p:spPr>
          <a:xfrm>
            <a:off x="7427002" y="4195446"/>
            <a:ext cx="446322" cy="445134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7582454" y="3734354"/>
            <a:ext cx="135418" cy="1354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599763" y="3135713"/>
            <a:ext cx="100800" cy="100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54009" y="317874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  <p:sp>
        <p:nvSpPr>
          <p:cNvPr id="8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Titel Arial Black</a:t>
            </a:r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1ACD909-B108-48B6-A333-0AF40FC2950C}"/>
              </a:ext>
            </a:extLst>
          </p:cNvPr>
          <p:cNvSpPr txBox="1"/>
          <p:nvPr userDrawn="1"/>
        </p:nvSpPr>
        <p:spPr>
          <a:xfrm>
            <a:off x="3473653" y="4630131"/>
            <a:ext cx="21835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Stromerfassung</a:t>
            </a:r>
          </a:p>
        </p:txBody>
      </p:sp>
    </p:spTree>
    <p:extLst>
      <p:ext uri="{BB962C8B-B14F-4D97-AF65-F5344CB8AC3E}">
        <p14:creationId xmlns:p14="http://schemas.microsoft.com/office/powerpoint/2010/main" val="3427126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510750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057383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423533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698308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2324100"/>
            <a:ext cx="6269525" cy="207867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2929643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12.02.2022</a:t>
            </a:fld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pic>
        <p:nvPicPr>
          <p:cNvPr id="77" name="Grafik 7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68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9" y="1710403"/>
            <a:ext cx="3808900" cy="27076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527665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7459" y="187212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err="1"/>
              <a:t>Subline</a:t>
            </a:r>
            <a:r>
              <a:rPr lang="de-DE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4904238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866900"/>
            <a:ext cx="3166148" cy="20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err="1"/>
              <a:t>Subline</a:t>
            </a:r>
            <a:r>
              <a:rPr lang="de-DE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59680" y="1209871"/>
            <a:ext cx="3206433" cy="6036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</a:t>
            </a:r>
          </a:p>
        </p:txBody>
      </p:sp>
    </p:spTree>
    <p:extLst>
      <p:ext uri="{BB962C8B-B14F-4D97-AF65-F5344CB8AC3E}">
        <p14:creationId xmlns:p14="http://schemas.microsoft.com/office/powerpoint/2010/main" val="7708678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864902" y="1328065"/>
            <a:ext cx="1247544" cy="13477"/>
            <a:chOff x="2250789" y="1485228"/>
            <a:chExt cx="1247544" cy="13477"/>
          </a:xfrm>
        </p:grpSpPr>
        <p:sp>
          <p:nvSpPr>
            <p:cNvPr id="94" name="Ellipse 93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uppieren 97"/>
          <p:cNvGrpSpPr/>
          <p:nvPr userDrawn="1"/>
        </p:nvGrpSpPr>
        <p:grpSpPr>
          <a:xfrm>
            <a:off x="7018051" y="713703"/>
            <a:ext cx="1247544" cy="13477"/>
            <a:chOff x="2250789" y="1485228"/>
            <a:chExt cx="1247544" cy="13477"/>
          </a:xfrm>
        </p:grpSpPr>
        <p:sp>
          <p:nvSpPr>
            <p:cNvPr id="99" name="Ellipse 98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587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5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60960" y="-99060"/>
            <a:ext cx="9334500" cy="5356860"/>
          </a:xfrm>
          <a:prstGeom prst="rect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>
          <a:xfrm flipH="1">
            <a:off x="4214494" y="-859390"/>
            <a:ext cx="5628951" cy="562696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237915" y="4314247"/>
            <a:ext cx="201600" cy="19968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3809600" y="577697"/>
            <a:ext cx="295200" cy="29607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5" name="Grafik 16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75" y="410033"/>
            <a:ext cx="2190471" cy="1251697"/>
          </a:xfrm>
          <a:prstGeom prst="rect">
            <a:avLst/>
          </a:prstGeom>
        </p:spPr>
      </p:pic>
      <p:pic>
        <p:nvPicPr>
          <p:cNvPr id="166" name="Grafik 16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5" y="409362"/>
            <a:ext cx="1242200" cy="1242200"/>
          </a:xfrm>
          <a:prstGeom prst="rect">
            <a:avLst/>
          </a:prstGeom>
        </p:spPr>
      </p:pic>
      <p:sp>
        <p:nvSpPr>
          <p:cNvPr id="93" name="Ellipse 92"/>
          <p:cNvSpPr/>
          <p:nvPr userDrawn="1"/>
        </p:nvSpPr>
        <p:spPr bwMode="black">
          <a:xfrm>
            <a:off x="519094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580486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38875" y="3177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6422898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7038875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5806920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22898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38875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>
          <a:xfrm flipH="1">
            <a:off x="5080633" y="2488236"/>
            <a:ext cx="2675658" cy="262669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6348345" y="4349437"/>
            <a:ext cx="138051" cy="1380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>
          <a:xfrm>
            <a:off x="5533846" y="2915886"/>
            <a:ext cx="540000" cy="54018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6989746" y="3136297"/>
            <a:ext cx="85550" cy="855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7002439" y="4387912"/>
            <a:ext cx="64570" cy="645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945200" y="3715051"/>
            <a:ext cx="175403" cy="1754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1" name="Gerade Verbindung 160"/>
          <p:cNvCxnSpPr/>
          <p:nvPr userDrawn="1"/>
        </p:nvCxnSpPr>
        <p:spPr>
          <a:xfrm>
            <a:off x="7031089" y="2573338"/>
            <a:ext cx="0" cy="18493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333272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12.02.2022</a:t>
            </a:fld>
            <a:endParaRPr lang="de-DE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21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  <p:sp>
        <p:nvSpPr>
          <p:cNvPr id="2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204605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Aufzählungstext Arial Black</a:t>
            </a:r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DD1851-0E98-4BFD-B676-B3374EF63267}"/>
              </a:ext>
            </a:extLst>
          </p:cNvPr>
          <p:cNvSpPr txBox="1"/>
          <p:nvPr userDrawn="1"/>
        </p:nvSpPr>
        <p:spPr>
          <a:xfrm>
            <a:off x="3473653" y="4630131"/>
            <a:ext cx="21835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Stromerfassung</a:t>
            </a:r>
          </a:p>
        </p:txBody>
      </p:sp>
    </p:spTree>
    <p:extLst>
      <p:ext uri="{BB962C8B-B14F-4D97-AF65-F5344CB8AC3E}">
        <p14:creationId xmlns:p14="http://schemas.microsoft.com/office/powerpoint/2010/main" val="3943164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808899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Fließtext Arial Regular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4DB50AE-2994-4B57-AB54-3629EB5E5D6B}"/>
              </a:ext>
            </a:extLst>
          </p:cNvPr>
          <p:cNvSpPr txBox="1"/>
          <p:nvPr userDrawn="1"/>
        </p:nvSpPr>
        <p:spPr>
          <a:xfrm>
            <a:off x="3473653" y="4630131"/>
            <a:ext cx="21835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Stromerfassung</a:t>
            </a:r>
          </a:p>
        </p:txBody>
      </p:sp>
    </p:spTree>
    <p:extLst>
      <p:ext uri="{BB962C8B-B14F-4D97-AF65-F5344CB8AC3E}">
        <p14:creationId xmlns:p14="http://schemas.microsoft.com/office/powerpoint/2010/main" val="229389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285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/>
          <p:cNvGrpSpPr/>
          <p:nvPr userDrawn="1"/>
        </p:nvGrpSpPr>
        <p:grpSpPr>
          <a:xfrm rot="20403041">
            <a:off x="-878508" y="2017604"/>
            <a:ext cx="4434951" cy="2976638"/>
            <a:chOff x="-495300" y="2228850"/>
            <a:chExt cx="5804879" cy="3962873"/>
          </a:xfrm>
          <a:solidFill>
            <a:srgbClr val="D9E5EC"/>
          </a:solidFill>
        </p:grpSpPr>
        <p:sp>
          <p:nvSpPr>
            <p:cNvPr id="99" name="Ellipse 98"/>
            <p:cNvSpPr/>
            <p:nvPr userDrawn="1"/>
          </p:nvSpPr>
          <p:spPr>
            <a:xfrm>
              <a:off x="1417455" y="2231720"/>
              <a:ext cx="3892124" cy="3960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2" name="Fußzeilenplatzhalter 67"/>
          <p:cNvSpPr txBox="1">
            <a:spLocks/>
          </p:cNvSpPr>
          <p:nvPr userDrawn="1"/>
        </p:nvSpPr>
        <p:spPr>
          <a:xfrm>
            <a:off x="7466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200467" y="446575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242" name="Ellipse 241"/>
          <p:cNvSpPr/>
          <p:nvPr userDrawn="1"/>
        </p:nvSpPr>
        <p:spPr bwMode="black">
          <a:xfrm>
            <a:off x="7663533" y="38080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13871" y="4343934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>
          <a:xfrm flipH="1">
            <a:off x="5478115" y="3478241"/>
            <a:ext cx="648396" cy="6476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</a:t>
            </a:r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664897" y="381008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80"/>
          <p:cNvCxnSpPr>
            <a:endCxn id="139" idx="6"/>
          </p:cNvCxnSpPr>
          <p:nvPr userDrawn="1"/>
        </p:nvCxnSpPr>
        <p:spPr>
          <a:xfrm flipV="1">
            <a:off x="3949953" y="3799736"/>
            <a:ext cx="4321336" cy="1467"/>
          </a:xfrm>
          <a:prstGeom prst="line">
            <a:avLst/>
          </a:prstGeom>
          <a:ln w="3175">
            <a:solidFill>
              <a:srgbClr val="009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8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        </a:t>
            </a:r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/>
          </a:p>
        </p:txBody>
      </p:sp>
      <p:sp>
        <p:nvSpPr>
          <p:cNvPr id="15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63728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12.02.2022</a:t>
            </a:fld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0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4" r:id="rId6"/>
    <p:sldLayoutId id="2147483727" r:id="rId7"/>
    <p:sldLayoutId id="2147483728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12.02.2022</a:t>
            </a:fld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A8905B1-710B-4488-A29C-0D3D6654644A}"/>
              </a:ext>
            </a:extLst>
          </p:cNvPr>
          <p:cNvSpPr txBox="1"/>
          <p:nvPr userDrawn="1"/>
        </p:nvSpPr>
        <p:spPr>
          <a:xfrm>
            <a:off x="3473653" y="4630131"/>
            <a:ext cx="21835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Stromerfassung</a:t>
            </a:r>
          </a:p>
        </p:txBody>
      </p:sp>
    </p:spTree>
    <p:extLst>
      <p:ext uri="{BB962C8B-B14F-4D97-AF65-F5344CB8AC3E}">
        <p14:creationId xmlns:p14="http://schemas.microsoft.com/office/powerpoint/2010/main" val="1741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49" r:id="rId2"/>
    <p:sldLayoutId id="2147483700" r:id="rId3"/>
    <p:sldLayoutId id="2147483698" r:id="rId4"/>
    <p:sldLayoutId id="2147483692" r:id="rId5"/>
    <p:sldLayoutId id="2147483699" r:id="rId6"/>
    <p:sldLayoutId id="2147483659" r:id="rId7"/>
    <p:sldLayoutId id="2147483701" r:id="rId8"/>
    <p:sldLayoutId id="2147483705" r:id="rId9"/>
    <p:sldLayoutId id="2147483658" r:id="rId10"/>
    <p:sldLayoutId id="2147483673" r:id="rId11"/>
    <p:sldLayoutId id="2147483674" r:id="rId12"/>
    <p:sldLayoutId id="2147483652" r:id="rId13"/>
    <p:sldLayoutId id="2147483661" r:id="rId14"/>
    <p:sldLayoutId id="2147483660" r:id="rId15"/>
    <p:sldLayoutId id="2147483657" r:id="rId16"/>
    <p:sldLayoutId id="2147483725" r:id="rId17"/>
    <p:sldLayoutId id="2147483726" r:id="rId1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12.02.2022</a:t>
            </a:fld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5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91" r:id="rId2"/>
    <p:sldLayoutId id="2147483702" r:id="rId3"/>
    <p:sldLayoutId id="2147483693" r:id="rId4"/>
    <p:sldLayoutId id="2147483703" r:id="rId5"/>
    <p:sldLayoutId id="2147483675" r:id="rId6"/>
    <p:sldLayoutId id="2147483667" r:id="rId7"/>
    <p:sldLayoutId id="2147483664" r:id="rId8"/>
    <p:sldLayoutId id="2147483670" r:id="rId9"/>
    <p:sldLayoutId id="2147483704" r:id="rId10"/>
    <p:sldLayoutId id="214748366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12.02.2022</a:t>
            </a:fld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21" Type="http://schemas.openxmlformats.org/officeDocument/2006/relationships/image" Target="../media/image29.png"/><Relationship Id="rId25" Type="http://schemas.openxmlformats.org/officeDocument/2006/relationships/image" Target="../media/image17.png"/><Relationship Id="rId17" Type="http://schemas.openxmlformats.org/officeDocument/2006/relationships/image" Target="../media/image25.png"/><Relationship Id="rId3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2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6.xml"/><Relationship Id="rId24" Type="http://schemas.openxmlformats.org/officeDocument/2006/relationships/image" Target="../media/image16.png"/><Relationship Id="rId32" Type="http://schemas.microsoft.com/office/2007/relationships/hdphoto" Target="../media/hdphoto2.wdp"/><Relationship Id="rId5" Type="http://schemas.openxmlformats.org/officeDocument/2006/relationships/image" Target="../media/image140.png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31" Type="http://schemas.openxmlformats.org/officeDocument/2006/relationships/image" Target="../media/image23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1401474" y="2427089"/>
            <a:ext cx="5632740" cy="28932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Stromerfassung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Abschlusspräsentation Schaltungstechnik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3ED1A9C-9F70-4CEB-8B53-2726ACF55D23}"/>
              </a:ext>
            </a:extLst>
          </p:cNvPr>
          <p:cNvSpPr txBox="1"/>
          <p:nvPr/>
        </p:nvSpPr>
        <p:spPr>
          <a:xfrm>
            <a:off x="1399360" y="3307857"/>
            <a:ext cx="262764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Ruwen Kohm	303594</a:t>
            </a:r>
          </a:p>
          <a:p>
            <a:r>
              <a:rPr lang="de-DE" sz="1400" dirty="0"/>
              <a:t>Daniel Spallek	302422</a:t>
            </a:r>
          </a:p>
          <a:p>
            <a:endParaRPr lang="de-DE" sz="1400" dirty="0"/>
          </a:p>
          <a:p>
            <a:r>
              <a:rPr lang="de-DE" sz="1400" dirty="0"/>
              <a:t>Prof. Dr. Uwe </a:t>
            </a:r>
            <a:r>
              <a:rPr lang="de-DE" sz="1400" dirty="0" err="1"/>
              <a:t>Kosiedowski</a:t>
            </a:r>
            <a:endParaRPr lang="de-DE" sz="1400" dirty="0"/>
          </a:p>
          <a:p>
            <a:r>
              <a:rPr lang="de-DE" sz="1400" dirty="0"/>
              <a:t>WS21/22</a:t>
            </a:r>
          </a:p>
        </p:txBody>
      </p:sp>
    </p:spTree>
    <p:extLst>
      <p:ext uri="{BB962C8B-B14F-4D97-AF65-F5344CB8AC3E}">
        <p14:creationId xmlns:p14="http://schemas.microsoft.com/office/powerpoint/2010/main" val="318047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396458" y="1832869"/>
            <a:ext cx="5582565" cy="451472"/>
          </a:xfrm>
        </p:spPr>
        <p:txBody>
          <a:bodyPr/>
          <a:lstStyle/>
          <a:p>
            <a:pPr marL="446088" indent="-446088"/>
            <a:r>
              <a:rPr lang="de-DE" dirty="0"/>
              <a:t>2. Schaltung &amp; Umsetzung</a:t>
            </a:r>
          </a:p>
        </p:txBody>
      </p:sp>
    </p:spTree>
    <p:extLst>
      <p:ext uri="{BB962C8B-B14F-4D97-AF65-F5344CB8AC3E}">
        <p14:creationId xmlns:p14="http://schemas.microsoft.com/office/powerpoint/2010/main" val="3853058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C51A64F-AE46-4969-B1B3-63443E83E71C}"/>
              </a:ext>
            </a:extLst>
          </p:cNvPr>
          <p:cNvSpPr/>
          <p:nvPr/>
        </p:nvSpPr>
        <p:spPr>
          <a:xfrm>
            <a:off x="311888" y="3211033"/>
            <a:ext cx="2254103" cy="13322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Schaltplan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C75C449-D9E7-4272-999D-9E01B093AA8F}"/>
              </a:ext>
            </a:extLst>
          </p:cNvPr>
          <p:cNvGrpSpPr/>
          <p:nvPr/>
        </p:nvGrpSpPr>
        <p:grpSpPr>
          <a:xfrm>
            <a:off x="517160" y="1238250"/>
            <a:ext cx="7841332" cy="3674464"/>
            <a:chOff x="436418" y="1032178"/>
            <a:chExt cx="8506691" cy="4111322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7FB44C7C-0FD6-47CF-9AC8-A1196BFA7098}"/>
                </a:ext>
              </a:extLst>
            </p:cNvPr>
            <p:cNvGrpSpPr/>
            <p:nvPr/>
          </p:nvGrpSpPr>
          <p:grpSpPr>
            <a:xfrm>
              <a:off x="436418" y="1032178"/>
              <a:ext cx="8506691" cy="4111322"/>
              <a:chOff x="436418" y="1032178"/>
              <a:chExt cx="8506691" cy="4111322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C98D7F3F-9417-4957-A844-B89D86772F67}"/>
                  </a:ext>
                </a:extLst>
              </p:cNvPr>
              <p:cNvSpPr/>
              <p:nvPr/>
            </p:nvSpPr>
            <p:spPr>
              <a:xfrm>
                <a:off x="436418" y="1156855"/>
                <a:ext cx="8506691" cy="39866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BE8C931E-F0B6-4BC3-A69D-10E5AD560A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5387" t="24543" r="3988" b="10268"/>
              <a:stretch/>
            </p:blipFill>
            <p:spPr>
              <a:xfrm>
                <a:off x="515455" y="1032178"/>
                <a:ext cx="7957253" cy="4050362"/>
              </a:xfrm>
              <a:prstGeom prst="rect">
                <a:avLst/>
              </a:prstGeom>
            </p:spPr>
          </p:pic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DF75178A-264D-4538-9E6C-B720EC21E0DC}"/>
                  </a:ext>
                </a:extLst>
              </p:cNvPr>
              <p:cNvSpPr/>
              <p:nvPr/>
            </p:nvSpPr>
            <p:spPr>
              <a:xfrm>
                <a:off x="7261860" y="1032178"/>
                <a:ext cx="1121935" cy="6088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6A0B1861-434A-4F4E-91FF-90ABF754EF15}"/>
                  </a:ext>
                </a:extLst>
              </p:cNvPr>
              <p:cNvSpPr/>
              <p:nvPr/>
            </p:nvSpPr>
            <p:spPr>
              <a:xfrm>
                <a:off x="6515100" y="4534655"/>
                <a:ext cx="1957608" cy="6088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ECCFC74-355C-420F-BE90-E010BB14DD9D}"/>
                </a:ext>
              </a:extLst>
            </p:cNvPr>
            <p:cNvSpPr/>
            <p:nvPr/>
          </p:nvSpPr>
          <p:spPr>
            <a:xfrm>
              <a:off x="7582401" y="2788920"/>
              <a:ext cx="683711" cy="43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14838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C51A64F-AE46-4969-B1B3-63443E83E71C}"/>
              </a:ext>
            </a:extLst>
          </p:cNvPr>
          <p:cNvSpPr/>
          <p:nvPr/>
        </p:nvSpPr>
        <p:spPr>
          <a:xfrm>
            <a:off x="311888" y="3211033"/>
            <a:ext cx="2254103" cy="13322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Differenzverstärker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2FE4C82-8138-4996-B4B5-14F89941F33F}"/>
              </a:ext>
            </a:extLst>
          </p:cNvPr>
          <p:cNvSpPr txBox="1"/>
          <p:nvPr/>
        </p:nvSpPr>
        <p:spPr>
          <a:xfrm>
            <a:off x="793896" y="986686"/>
            <a:ext cx="38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Variante 1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64CBF60-9407-42AD-9F61-0D6036DD56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486" y="1468387"/>
            <a:ext cx="4345433" cy="3074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51037FBD-2E04-40DF-9405-1983E84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6517" y="1491791"/>
                <a:ext cx="3487483" cy="25837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400" dirty="0" err="1"/>
                  <a:t>ADA4098</a:t>
                </a:r>
                <a:r>
                  <a:rPr lang="de-DE" sz="1400" dirty="0"/>
                  <a:t>-1: „Over The Top“: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400" dirty="0" err="1"/>
                  <a:t>Präsizions-Messverstärker</a:t>
                </a:r>
                <a:endParaRPr lang="de-DE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400" dirty="0"/>
                  <a:t>Eingangsspannung &gt;&gt; </a:t>
                </a:r>
                <a:r>
                  <a:rPr lang="de-DE" sz="1400" dirty="0" err="1"/>
                  <a:t>24V</a:t>
                </a:r>
                <a:endParaRPr lang="de-DE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400" dirty="0"/>
                  <a:t>Input Offset </a:t>
                </a:r>
                <a:r>
                  <a:rPr lang="de-DE" sz="1400" dirty="0" err="1"/>
                  <a:t>Voltage</a:t>
                </a:r>
                <a:r>
                  <a:rPr lang="de-DE" sz="1400" dirty="0"/>
                  <a:t> 30</a:t>
                </a:r>
                <a14:m>
                  <m:oMath xmlns:m="http://schemas.openxmlformats.org/officeDocument/2006/math">
                    <m:r>
                      <a:rPr lang="de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de-DE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400" dirty="0"/>
                  <a:t>Verstärkung: k=12,5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1400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51037FBD-2E04-40DF-9405-1983E84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517" y="1491791"/>
                <a:ext cx="3487483" cy="2583710"/>
              </a:xfrm>
              <a:prstGeom prst="rect">
                <a:avLst/>
              </a:prstGeom>
              <a:blipFill>
                <a:blip r:embed="rId5"/>
                <a:stretch>
                  <a:fillRect l="-524" t="-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41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4C46B38F-7255-452D-A079-CC7BF130D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3345" y="1604111"/>
                <a:ext cx="3275595" cy="25837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200" dirty="0"/>
                  <a:t>Absenken der Eingangsspannung über Spannungsteiler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200" dirty="0"/>
                  <a:t>Entlastung durch </a:t>
                </a:r>
                <a:r>
                  <a:rPr lang="de-DE" sz="1200" dirty="0" err="1"/>
                  <a:t>Spannungsfolger</a:t>
                </a:r>
                <a:endParaRPr lang="de-DE" sz="1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200" dirty="0"/>
                  <a:t>Verstärkung: k=25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4C46B38F-7255-452D-A079-CC7BF130D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345" y="1604111"/>
                <a:ext cx="3275595" cy="25837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Differenzverstärker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EB840-9ED1-49CE-9002-A97725E6E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280" y="764550"/>
            <a:ext cx="5112053" cy="361439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2FE4C82-8138-4996-B4B5-14F89941F33F}"/>
              </a:ext>
            </a:extLst>
          </p:cNvPr>
          <p:cNvSpPr txBox="1"/>
          <p:nvPr/>
        </p:nvSpPr>
        <p:spPr>
          <a:xfrm>
            <a:off x="793896" y="986686"/>
            <a:ext cx="38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Variante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42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C51A64F-AE46-4969-B1B3-63443E83E71C}"/>
              </a:ext>
            </a:extLst>
          </p:cNvPr>
          <p:cNvSpPr/>
          <p:nvPr/>
        </p:nvSpPr>
        <p:spPr>
          <a:xfrm>
            <a:off x="311888" y="3211033"/>
            <a:ext cx="2254103" cy="13322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Differenzverstärker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ADEE89-28A5-421A-AA50-F754618821AB}"/>
              </a:ext>
            </a:extLst>
          </p:cNvPr>
          <p:cNvGrpSpPr/>
          <p:nvPr/>
        </p:nvGrpSpPr>
        <p:grpSpPr>
          <a:xfrm>
            <a:off x="477452" y="1382617"/>
            <a:ext cx="3806456" cy="3455663"/>
            <a:chOff x="1211896" y="1269188"/>
            <a:chExt cx="3806456" cy="3455663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FFF2147-15F8-4744-83FF-21A46B59134A}"/>
                </a:ext>
              </a:extLst>
            </p:cNvPr>
            <p:cNvSpPr txBox="1"/>
            <p:nvPr/>
          </p:nvSpPr>
          <p:spPr>
            <a:xfrm>
              <a:off x="1211896" y="1269188"/>
              <a:ext cx="3806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Variante 1</a:t>
              </a:r>
              <a:endParaRPr lang="en-GB" sz="1600" dirty="0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08401DF-A801-43D6-9DF3-E8F241B246BB}"/>
                </a:ext>
              </a:extLst>
            </p:cNvPr>
            <p:cNvGrpSpPr/>
            <p:nvPr/>
          </p:nvGrpSpPr>
          <p:grpSpPr>
            <a:xfrm>
              <a:off x="1386891" y="1626962"/>
              <a:ext cx="3469742" cy="3097889"/>
              <a:chOff x="1386891" y="1626962"/>
              <a:chExt cx="3469742" cy="3097889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834BCD6E-F12A-401D-B625-E3178066C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6891" y="1626962"/>
                <a:ext cx="3469742" cy="21816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21A6BC19-14FD-4B8D-AC04-B7762208FB86}"/>
                      </a:ext>
                    </a:extLst>
                  </p:cNvPr>
                  <p:cNvSpPr txBox="1"/>
                  <p:nvPr/>
                </p:nvSpPr>
                <p:spPr>
                  <a:xfrm>
                    <a:off x="1830055" y="3871348"/>
                    <a:ext cx="2702700" cy="8535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de-DE" sz="1400" i="1" dirty="0" smtClean="0">
                            <a:latin typeface="Cambria Math" panose="02040503050406030204" pitchFamily="18" charset="0"/>
                          </a:rPr>
                          <m:t>𝑆𝑙𝑒𝑤</m:t>
                        </m:r>
                        <m:r>
                          <a:rPr lang="de-DE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400" i="1" dirty="0" smtClean="0">
                            <a:latin typeface="Cambria Math" panose="02040503050406030204" pitchFamily="18" charset="0"/>
                          </a:rPr>
                          <m:t>𝑅𝑎𝑡</m:t>
                        </m:r>
                        <m:sSub>
                          <m:sSubPr>
                            <m:ctrlP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de-DE" sz="1400" i="1" dirty="0" smtClean="0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0,35</m:t>
                        </m:r>
                        <m:f>
                          <m:fPr>
                            <m:ctrlP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de-DE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de-DE" sz="1400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GB" sz="1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=0,95 </m:t>
                        </m:r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𝑀𝐻𝑧</m:t>
                        </m:r>
                      </m:oMath>
                    </a14:m>
                    <a:endParaRPr lang="de-DE" sz="1400" dirty="0"/>
                  </a:p>
                  <a:p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21A6BC19-14FD-4B8D-AC04-B7762208FB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0055" y="3871348"/>
                    <a:ext cx="2702700" cy="8535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5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421178C-3E7A-4C84-B018-45A0FA79F0CE}"/>
              </a:ext>
            </a:extLst>
          </p:cNvPr>
          <p:cNvSpPr/>
          <p:nvPr/>
        </p:nvSpPr>
        <p:spPr>
          <a:xfrm>
            <a:off x="6748130" y="195295"/>
            <a:ext cx="2395870" cy="1089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670D631-7E16-4C8C-82E5-161774294CF6}"/>
                  </a:ext>
                </a:extLst>
              </p:cNvPr>
              <p:cNvSpPr txBox="1"/>
              <p:nvPr/>
            </p:nvSpPr>
            <p:spPr>
              <a:xfrm>
                <a:off x="7137409" y="340863"/>
                <a:ext cx="21265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Berechnet:</a:t>
                </a: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GBW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=0,5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GB" sz="14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SR</m:t>
                    </m:r>
                    <m:r>
                      <a:rPr lang="de-DE" sz="1400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en-GB" sz="140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de-DE" sz="14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GB" sz="1400">
                        <a:latin typeface="Cambria Math" panose="02040503050406030204" pitchFamily="18" charset="0"/>
                      </a:rPr>
                      <m:t>288</m:t>
                    </m:r>
                    <m:r>
                      <m:rPr>
                        <m:nor/>
                      </m:rPr>
                      <a:rPr lang="de-DE" sz="140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nor/>
                      </m:rPr>
                      <a:rPr lang="en-GB" sz="140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GB" sz="140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l-GR" sz="1400">
                        <a:latin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en-GB" sz="14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670D631-7E16-4C8C-82E5-161774294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409" y="340863"/>
                <a:ext cx="2126512" cy="738664"/>
              </a:xfrm>
              <a:prstGeom prst="rect">
                <a:avLst/>
              </a:prstGeom>
              <a:blipFill>
                <a:blip r:embed="rId5"/>
                <a:stretch>
                  <a:fillRect l="-860" t="-1653" b="-57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5FCE227-1757-4ED7-BFA8-736925DB80A6}"/>
              </a:ext>
            </a:extLst>
          </p:cNvPr>
          <p:cNvGrpSpPr/>
          <p:nvPr/>
        </p:nvGrpSpPr>
        <p:grpSpPr>
          <a:xfrm>
            <a:off x="5087426" y="1412469"/>
            <a:ext cx="3860124" cy="3425811"/>
            <a:chOff x="3204349" y="1075956"/>
            <a:chExt cx="3860124" cy="3425811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B05A2DAB-3D0F-4CE8-B978-6679C78E4FE2}"/>
                </a:ext>
              </a:extLst>
            </p:cNvPr>
            <p:cNvSpPr txBox="1"/>
            <p:nvPr/>
          </p:nvSpPr>
          <p:spPr>
            <a:xfrm>
              <a:off x="3258017" y="1075956"/>
              <a:ext cx="3806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Variante 2</a:t>
              </a:r>
              <a:endParaRPr lang="en-GB" sz="1600" dirty="0"/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32E30E3F-DA66-427D-95D6-BD2733ACD28F}"/>
                </a:ext>
              </a:extLst>
            </p:cNvPr>
            <p:cNvGrpSpPr/>
            <p:nvPr/>
          </p:nvGrpSpPr>
          <p:grpSpPr>
            <a:xfrm>
              <a:off x="3204349" y="1397955"/>
              <a:ext cx="3469406" cy="3103812"/>
              <a:chOff x="4116772" y="1397955"/>
              <a:chExt cx="3469406" cy="31038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0E3CC181-2D04-4A3D-BAA4-80AF5E21F4D4}"/>
                      </a:ext>
                    </a:extLst>
                  </p:cNvPr>
                  <p:cNvSpPr txBox="1"/>
                  <p:nvPr/>
                </p:nvSpPr>
                <p:spPr>
                  <a:xfrm>
                    <a:off x="4883478" y="3648264"/>
                    <a:ext cx="2702700" cy="8535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de-DE" sz="1400" i="1" dirty="0" smtClean="0">
                            <a:latin typeface="Cambria Math" panose="02040503050406030204" pitchFamily="18" charset="0"/>
                          </a:rPr>
                          <m:t>𝑆𝑙𝑒𝑤</m:t>
                        </m:r>
                        <m:r>
                          <a:rPr lang="de-DE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400" i="1" dirty="0" smtClean="0">
                            <a:latin typeface="Cambria Math" panose="02040503050406030204" pitchFamily="18" charset="0"/>
                          </a:rPr>
                          <m:t>𝑅𝑎𝑡</m:t>
                        </m:r>
                        <m:sSub>
                          <m:sSubPr>
                            <m:ctrlP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de-DE" sz="1400" i="1" dirty="0" smtClean="0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f>
                          <m:fPr>
                            <m:ctrlP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de-DE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de-DE" sz="1400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GB" sz="1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=10 </m:t>
                        </m:r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𝑀𝐻𝑧</m:t>
                        </m:r>
                      </m:oMath>
                    </a14:m>
                    <a:endParaRPr lang="de-DE" sz="1400" dirty="0"/>
                  </a:p>
                  <a:p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0E3CC181-2D04-4A3D-BAA4-80AF5E21F4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3478" y="3648264"/>
                    <a:ext cx="2702700" cy="8535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2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6E62A7CE-ABF0-4390-B074-EA098F564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6772" y="1397955"/>
                <a:ext cx="3469406" cy="2181389"/>
              </a:xfrm>
              <a:prstGeom prst="rect">
                <a:avLst/>
              </a:prstGeom>
            </p:spPr>
          </p:pic>
        </p:grp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4B6ED22B-10A2-45EC-A8A1-E6B362A9963D}"/>
              </a:ext>
            </a:extLst>
          </p:cNvPr>
          <p:cNvSpPr txBox="1"/>
          <p:nvPr/>
        </p:nvSpPr>
        <p:spPr>
          <a:xfrm>
            <a:off x="793896" y="986686"/>
            <a:ext cx="38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Vergleich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50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B325D51-C5F5-44BE-85E7-C60CDA107D91}"/>
              </a:ext>
            </a:extLst>
          </p:cNvPr>
          <p:cNvGrpSpPr/>
          <p:nvPr/>
        </p:nvGrpSpPr>
        <p:grpSpPr>
          <a:xfrm>
            <a:off x="627809" y="1181764"/>
            <a:ext cx="7770697" cy="3817140"/>
            <a:chOff x="436418" y="1032178"/>
            <a:chExt cx="8506691" cy="4111322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18DA7DE8-1873-466F-8A69-EE528110848A}"/>
                </a:ext>
              </a:extLst>
            </p:cNvPr>
            <p:cNvGrpSpPr/>
            <p:nvPr/>
          </p:nvGrpSpPr>
          <p:grpSpPr>
            <a:xfrm>
              <a:off x="436418" y="1032178"/>
              <a:ext cx="8506691" cy="4111322"/>
              <a:chOff x="436418" y="1032178"/>
              <a:chExt cx="8506691" cy="4111322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824F2608-602C-4D2D-8956-BB3086EE9B0B}"/>
                  </a:ext>
                </a:extLst>
              </p:cNvPr>
              <p:cNvSpPr/>
              <p:nvPr/>
            </p:nvSpPr>
            <p:spPr>
              <a:xfrm>
                <a:off x="436418" y="1156855"/>
                <a:ext cx="8506691" cy="39866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D030F2F0-18F2-40E1-BCD0-9597288F8A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5387" t="24543" r="3988" b="10268"/>
              <a:stretch/>
            </p:blipFill>
            <p:spPr>
              <a:xfrm>
                <a:off x="515455" y="1032178"/>
                <a:ext cx="7957253" cy="4050362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357B4A75-EBBC-4710-A913-EC2CACAEA1A1}"/>
                  </a:ext>
                </a:extLst>
              </p:cNvPr>
              <p:cNvSpPr/>
              <p:nvPr/>
            </p:nvSpPr>
            <p:spPr>
              <a:xfrm>
                <a:off x="7261860" y="1032178"/>
                <a:ext cx="1121935" cy="6088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4AB4E402-BCFF-445B-9473-96349301DB26}"/>
                  </a:ext>
                </a:extLst>
              </p:cNvPr>
              <p:cNvSpPr/>
              <p:nvPr/>
            </p:nvSpPr>
            <p:spPr>
              <a:xfrm>
                <a:off x="6515100" y="4534655"/>
                <a:ext cx="1957608" cy="6088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7A037E-8048-4B27-B5D2-CF840B2ACCB5}"/>
                </a:ext>
              </a:extLst>
            </p:cNvPr>
            <p:cNvSpPr/>
            <p:nvPr/>
          </p:nvSpPr>
          <p:spPr>
            <a:xfrm>
              <a:off x="7582401" y="2788920"/>
              <a:ext cx="683711" cy="43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Vollweggleichrichter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392BFFF-7420-4639-8827-3ADECCADD86F}"/>
              </a:ext>
            </a:extLst>
          </p:cNvPr>
          <p:cNvSpPr/>
          <p:nvPr/>
        </p:nvSpPr>
        <p:spPr>
          <a:xfrm>
            <a:off x="1452699" y="1147934"/>
            <a:ext cx="1996440" cy="1249680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484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8AE32E-79FF-4216-A129-6F1641CB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9" y="1579091"/>
            <a:ext cx="5694747" cy="2326929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Vollweggleichrichter</a:t>
            </a:r>
          </a:p>
        </p:txBody>
      </p:sp>
      <p:sp>
        <p:nvSpPr>
          <p:cNvPr id="5" name="AutoShape 2" descr="{\displaystyle R_{1}=R_{2}=R_{3}=R_{5}=2\,R_{4}}">
            <a:extLst>
              <a:ext uri="{FF2B5EF4-FFF2-40B4-BE49-F238E27FC236}">
                <a16:creationId xmlns:a16="http://schemas.microsoft.com/office/drawing/2014/main" id="{00A7BDEF-6033-4AF5-A153-99A913EF19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763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BA82A2B3-8CEF-45D9-95C6-203D5548C4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0018" y="1579091"/>
                <a:ext cx="3463981" cy="11566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92500" lnSpcReduction="10000"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400" dirty="0"/>
                  <a:t>Kopplung Einweggleichrichter und </a:t>
                </a:r>
                <a:r>
                  <a:rPr lang="de-DE" sz="1400" dirty="0" err="1"/>
                  <a:t>Addierer</a:t>
                </a:r>
                <a:endParaRPr lang="de-DE" sz="1400" dirty="0"/>
              </a:p>
              <a:p>
                <a:endParaRPr lang="de-DE" sz="1400" dirty="0"/>
              </a:p>
              <a:p>
                <a:r>
                  <a:rPr lang="de-DE" sz="1400" dirty="0"/>
                  <a:t>Betragsbildung der Eingangsspannung: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/>
                  <a:t>Wahl: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de-DE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e>
                    </m:d>
                  </m:oMath>
                </a14:m>
                <a:endParaRPr lang="de-DE" sz="1400" dirty="0"/>
              </a:p>
              <a:p>
                <a:endParaRPr lang="de-DE" sz="1400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BA82A2B3-8CEF-45D9-95C6-203D5548C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018" y="1579091"/>
                <a:ext cx="3463981" cy="1156614"/>
              </a:xfrm>
              <a:prstGeom prst="rect">
                <a:avLst/>
              </a:prstGeom>
              <a:blipFill>
                <a:blip r:embed="rId4"/>
                <a:stretch>
                  <a:fillRect l="-352" t="-2105" b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28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1149B18-3DB3-4604-8B27-0EB5AC8E5CCF}"/>
              </a:ext>
            </a:extLst>
          </p:cNvPr>
          <p:cNvSpPr/>
          <p:nvPr/>
        </p:nvSpPr>
        <p:spPr>
          <a:xfrm>
            <a:off x="248516" y="1111526"/>
            <a:ext cx="4524503" cy="2917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Vollweggleichrichter</a:t>
            </a:r>
          </a:p>
        </p:txBody>
      </p:sp>
      <p:sp>
        <p:nvSpPr>
          <p:cNvPr id="5" name="AutoShape 2" descr="{\displaystyle R_{1}=R_{2}=R_{3}=R_{5}=2\,R_{4}}">
            <a:extLst>
              <a:ext uri="{FF2B5EF4-FFF2-40B4-BE49-F238E27FC236}">
                <a16:creationId xmlns:a16="http://schemas.microsoft.com/office/drawing/2014/main" id="{00A7BDEF-6033-4AF5-A153-99A913EF19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763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6E1DCB-4F63-4AD0-8E9C-62CCB48775FE}"/>
              </a:ext>
            </a:extLst>
          </p:cNvPr>
          <p:cNvSpPr txBox="1"/>
          <p:nvPr/>
        </p:nvSpPr>
        <p:spPr>
          <a:xfrm>
            <a:off x="1193437" y="3782875"/>
            <a:ext cx="229292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 err="1">
                <a:latin typeface="Swis721 Hv BT" panose="020B0804020202020204" pitchFamily="34" charset="0"/>
              </a:rPr>
              <a:t>LTSpice</a:t>
            </a:r>
            <a:endParaRPr lang="de-DE" dirty="0">
              <a:latin typeface="Swis721 Hv BT" panose="020B08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13BE7CB-EF36-444D-B806-0E0BD1A3A60C}"/>
              </a:ext>
            </a:extLst>
          </p:cNvPr>
          <p:cNvSpPr txBox="1"/>
          <p:nvPr/>
        </p:nvSpPr>
        <p:spPr>
          <a:xfrm>
            <a:off x="5405508" y="3762232"/>
            <a:ext cx="229292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>
                <a:latin typeface="Swis721 Hv BT" panose="020B0804020202020204" pitchFamily="34" charset="0"/>
              </a:rPr>
              <a:t>Inbetriebnahme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E0E367E-92EB-4CF0-8ABB-2DFB556E6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019" y="1285249"/>
            <a:ext cx="4122465" cy="2592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2137815-79D2-4719-BBC0-AE1D795DCC45}"/>
              </a:ext>
            </a:extLst>
          </p:cNvPr>
          <p:cNvSpPr txBox="1"/>
          <p:nvPr/>
        </p:nvSpPr>
        <p:spPr>
          <a:xfrm>
            <a:off x="3536950" y="4178862"/>
            <a:ext cx="457200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latin typeface="Swis721 Hv BT" panose="020B0804020202020204" pitchFamily="34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Swis721 Hv BT" panose="020B0804020202020204" pitchFamily="34" charset="0"/>
              </a:rPr>
              <a:t>Schnellerer </a:t>
            </a:r>
            <a:r>
              <a:rPr lang="de-DE" dirty="0" err="1">
                <a:latin typeface="Swis721 Hv BT" panose="020B0804020202020204" pitchFamily="34" charset="0"/>
              </a:rPr>
              <a:t>OPV</a:t>
            </a:r>
            <a:r>
              <a:rPr lang="de-DE" dirty="0">
                <a:latin typeface="Swis721 Hv BT" panose="020B0804020202020204" pitchFamily="34" charset="0"/>
              </a:rPr>
              <a:t>!</a:t>
            </a:r>
            <a:endParaRPr lang="en-GB" dirty="0">
              <a:latin typeface="Swis721 Hv BT" panose="020B0804020202020204" pitchFamily="34" charset="0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06DE26-193D-4795-A597-5D7B7080267C}"/>
              </a:ext>
            </a:extLst>
          </p:cNvPr>
          <p:cNvGrpSpPr>
            <a:grpSpLocks noChangeAspect="1"/>
          </p:cNvGrpSpPr>
          <p:nvPr/>
        </p:nvGrpSpPr>
        <p:grpSpPr>
          <a:xfrm>
            <a:off x="429484" y="1309520"/>
            <a:ext cx="4081659" cy="2592000"/>
            <a:chOff x="5786768" y="3200722"/>
            <a:chExt cx="2198689" cy="1368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9A48054-A7BC-4A2C-B1F7-E936476DE928}"/>
                </a:ext>
              </a:extLst>
            </p:cNvPr>
            <p:cNvSpPr/>
            <p:nvPr/>
          </p:nvSpPr>
          <p:spPr>
            <a:xfrm>
              <a:off x="5927834" y="3273425"/>
              <a:ext cx="1984266" cy="1196975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EBFB98A-5E91-4BC1-BDAA-2C916542B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768" y="3200722"/>
              <a:ext cx="2198689" cy="13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06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Summierverstärker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5F1F4DC-15FD-4CF9-AFBE-5DFA3EF1DA11}"/>
              </a:ext>
            </a:extLst>
          </p:cNvPr>
          <p:cNvGrpSpPr/>
          <p:nvPr/>
        </p:nvGrpSpPr>
        <p:grpSpPr>
          <a:xfrm>
            <a:off x="436418" y="1032178"/>
            <a:ext cx="8506691" cy="4111322"/>
            <a:chOff x="436418" y="1032178"/>
            <a:chExt cx="8506691" cy="4111322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6D6A9D25-49C9-404F-82FF-21F432867500}"/>
                </a:ext>
              </a:extLst>
            </p:cNvPr>
            <p:cNvGrpSpPr/>
            <p:nvPr/>
          </p:nvGrpSpPr>
          <p:grpSpPr>
            <a:xfrm>
              <a:off x="436418" y="1032178"/>
              <a:ext cx="8506691" cy="4111322"/>
              <a:chOff x="436418" y="1032178"/>
              <a:chExt cx="8506691" cy="411132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D28511D-9D5B-416F-90A6-66EB70DA7866}"/>
                  </a:ext>
                </a:extLst>
              </p:cNvPr>
              <p:cNvSpPr/>
              <p:nvPr/>
            </p:nvSpPr>
            <p:spPr>
              <a:xfrm>
                <a:off x="436418" y="1156855"/>
                <a:ext cx="8506691" cy="39866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6F74BCC3-1BED-4E73-BE95-D1EB2DA4E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5387" t="24543" r="3988" b="10268"/>
              <a:stretch/>
            </p:blipFill>
            <p:spPr>
              <a:xfrm>
                <a:off x="515455" y="1032178"/>
                <a:ext cx="7957253" cy="4050362"/>
              </a:xfrm>
              <a:prstGeom prst="rect">
                <a:avLst/>
              </a:prstGeom>
            </p:spPr>
          </p:pic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D69716F-847B-4676-940A-6DCBE587EDD8}"/>
                  </a:ext>
                </a:extLst>
              </p:cNvPr>
              <p:cNvSpPr/>
              <p:nvPr/>
            </p:nvSpPr>
            <p:spPr>
              <a:xfrm>
                <a:off x="7261860" y="1032178"/>
                <a:ext cx="1121935" cy="6088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EF7BC2C5-442B-4AD3-8450-14B3E364A4BE}"/>
                  </a:ext>
                </a:extLst>
              </p:cNvPr>
              <p:cNvSpPr/>
              <p:nvPr/>
            </p:nvSpPr>
            <p:spPr>
              <a:xfrm>
                <a:off x="6515100" y="4534655"/>
                <a:ext cx="1957608" cy="6088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B589320-9DC0-4644-88EB-80330D0FFD0E}"/>
                </a:ext>
              </a:extLst>
            </p:cNvPr>
            <p:cNvSpPr/>
            <p:nvPr/>
          </p:nvSpPr>
          <p:spPr>
            <a:xfrm>
              <a:off x="7582401" y="2788920"/>
              <a:ext cx="683711" cy="43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E367E993-54C4-44B7-A15F-1C3341743086}"/>
              </a:ext>
            </a:extLst>
          </p:cNvPr>
          <p:cNvSpPr/>
          <p:nvPr/>
        </p:nvSpPr>
        <p:spPr>
          <a:xfrm>
            <a:off x="3520440" y="2788920"/>
            <a:ext cx="1645920" cy="1249680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58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F3A0971-780B-4CDA-B029-024B5B5AB39F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0FB3CF2-0EBC-43C3-BAAD-F4824524CC7A}"/>
              </a:ext>
            </a:extLst>
          </p:cNvPr>
          <p:cNvGrpSpPr/>
          <p:nvPr/>
        </p:nvGrpSpPr>
        <p:grpSpPr>
          <a:xfrm>
            <a:off x="6084831" y="1032178"/>
            <a:ext cx="2869550" cy="1870907"/>
            <a:chOff x="4067207" y="1391406"/>
            <a:chExt cx="4082400" cy="259200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D7BC683-4393-4DF0-BC8A-94971EC6317F}"/>
                </a:ext>
              </a:extLst>
            </p:cNvPr>
            <p:cNvSpPr/>
            <p:nvPr/>
          </p:nvSpPr>
          <p:spPr>
            <a:xfrm>
              <a:off x="4266605" y="1490806"/>
              <a:ext cx="3791545" cy="2326929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A9CD6AD-E5E8-48A5-8EA8-7393758E32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207" y="1391406"/>
              <a:ext cx="4082400" cy="2592000"/>
            </a:xfrm>
            <a:prstGeom prst="rect">
              <a:avLst/>
            </a:prstGeom>
          </p:spPr>
        </p:pic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1EAA6F-3D5E-4111-93E7-CA7B99EE24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Summierverstärker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F587EC-6931-461A-B545-AF05C3DA1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1" y="2988432"/>
            <a:ext cx="2977336" cy="1872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ED9C6FA-32D8-42B3-BDD6-A2E206617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7818" y="283068"/>
            <a:ext cx="6591785" cy="46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4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Grundlagen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Schaltung &amp; Validierung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Platinenlayout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Fazit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4333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Signalaufbereitung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55EB04F-5EDC-48F0-B2B4-6F9F675CB903}"/>
              </a:ext>
            </a:extLst>
          </p:cNvPr>
          <p:cNvGrpSpPr/>
          <p:nvPr/>
        </p:nvGrpSpPr>
        <p:grpSpPr>
          <a:xfrm>
            <a:off x="436418" y="1032178"/>
            <a:ext cx="8506691" cy="4111322"/>
            <a:chOff x="436418" y="1032178"/>
            <a:chExt cx="8506691" cy="4111322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87BD19BF-C018-44B0-8F36-BD55DD322EC0}"/>
                </a:ext>
              </a:extLst>
            </p:cNvPr>
            <p:cNvGrpSpPr/>
            <p:nvPr/>
          </p:nvGrpSpPr>
          <p:grpSpPr>
            <a:xfrm>
              <a:off x="436418" y="1032178"/>
              <a:ext cx="8506691" cy="4111322"/>
              <a:chOff x="436418" y="1032178"/>
              <a:chExt cx="8506691" cy="4111322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EE0779AE-EB05-4339-9952-68DE681D6E24}"/>
                  </a:ext>
                </a:extLst>
              </p:cNvPr>
              <p:cNvSpPr/>
              <p:nvPr/>
            </p:nvSpPr>
            <p:spPr>
              <a:xfrm>
                <a:off x="436418" y="1156855"/>
                <a:ext cx="8506691" cy="39866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FA13D086-A0C8-4C2E-916A-F5235F7731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5387" t="24543" r="3988" b="10268"/>
              <a:stretch/>
            </p:blipFill>
            <p:spPr>
              <a:xfrm>
                <a:off x="515455" y="1032178"/>
                <a:ext cx="7957253" cy="4050362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A0D9D0F1-7AE7-414F-ADDF-6CAF93BFE917}"/>
                  </a:ext>
                </a:extLst>
              </p:cNvPr>
              <p:cNvSpPr/>
              <p:nvPr/>
            </p:nvSpPr>
            <p:spPr>
              <a:xfrm>
                <a:off x="7261860" y="1032178"/>
                <a:ext cx="1121935" cy="6088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DEC03B1A-2BEB-4C5B-B524-425ACD52B843}"/>
                  </a:ext>
                </a:extLst>
              </p:cNvPr>
              <p:cNvSpPr/>
              <p:nvPr/>
            </p:nvSpPr>
            <p:spPr>
              <a:xfrm>
                <a:off x="6515100" y="4534655"/>
                <a:ext cx="1957608" cy="6088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9931198-E291-41FA-AE37-BD9767E2B619}"/>
                </a:ext>
              </a:extLst>
            </p:cNvPr>
            <p:cNvSpPr/>
            <p:nvPr/>
          </p:nvSpPr>
          <p:spPr>
            <a:xfrm>
              <a:off x="7582401" y="2788920"/>
              <a:ext cx="683711" cy="43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5C6E50F0-2F55-4585-8CD5-D253DA76A39F}"/>
              </a:ext>
            </a:extLst>
          </p:cNvPr>
          <p:cNvSpPr/>
          <p:nvPr/>
        </p:nvSpPr>
        <p:spPr>
          <a:xfrm>
            <a:off x="4808219" y="1641024"/>
            <a:ext cx="2567585" cy="2345622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367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F3A0971-780B-4CDA-B029-024B5B5AB39F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1EAA6F-3D5E-4111-93E7-CA7B99EE24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Signalaufbereitung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E5104F0-D12F-49E1-8662-74D48DF1D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22" t="27202" r="4958" b="27860"/>
          <a:stretch/>
        </p:blipFill>
        <p:spPr>
          <a:xfrm>
            <a:off x="398651" y="1308960"/>
            <a:ext cx="7279897" cy="2580218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3329533-C9ED-4469-B041-638F83102BF5}"/>
              </a:ext>
            </a:extLst>
          </p:cNvPr>
          <p:cNvGrpSpPr/>
          <p:nvPr/>
        </p:nvGrpSpPr>
        <p:grpSpPr>
          <a:xfrm>
            <a:off x="1895899" y="1057745"/>
            <a:ext cx="3003850" cy="1119073"/>
            <a:chOff x="1895899" y="1057745"/>
            <a:chExt cx="3003850" cy="1172267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1CFB41C0-1255-4B2F-8CBE-D4E8B86AB75C}"/>
                </a:ext>
              </a:extLst>
            </p:cNvPr>
            <p:cNvSpPr/>
            <p:nvPr/>
          </p:nvSpPr>
          <p:spPr>
            <a:xfrm>
              <a:off x="1895899" y="1308959"/>
              <a:ext cx="2914937" cy="921053"/>
            </a:xfrm>
            <a:prstGeom prst="roundRect">
              <a:avLst/>
            </a:prstGeom>
            <a:noFill/>
            <a:ln w="1270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355C00C-9F9E-46AB-9B44-A75A1E5DDA19}"/>
                </a:ext>
              </a:extLst>
            </p:cNvPr>
            <p:cNvSpPr txBox="1"/>
            <p:nvPr/>
          </p:nvSpPr>
          <p:spPr>
            <a:xfrm>
              <a:off x="2654693" y="1057745"/>
              <a:ext cx="2245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accent4">
                      <a:lumMod val="75000"/>
                    </a:schemeClr>
                  </a:solidFill>
                </a:rPr>
                <a:t>Offsetkompensation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7404E42-CE00-4DD3-B40F-04EFD63D07FE}"/>
              </a:ext>
            </a:extLst>
          </p:cNvPr>
          <p:cNvGrpSpPr/>
          <p:nvPr/>
        </p:nvGrpSpPr>
        <p:grpSpPr>
          <a:xfrm>
            <a:off x="1681246" y="2571750"/>
            <a:ext cx="2695434" cy="1601251"/>
            <a:chOff x="1681246" y="2571750"/>
            <a:chExt cx="2695434" cy="1601251"/>
          </a:xfrm>
        </p:grpSpPr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F7FDCCE9-231D-4F80-94B6-CCB624C97682}"/>
                </a:ext>
              </a:extLst>
            </p:cNvPr>
            <p:cNvSpPr/>
            <p:nvPr/>
          </p:nvSpPr>
          <p:spPr>
            <a:xfrm>
              <a:off x="1937982" y="2571750"/>
              <a:ext cx="2183642" cy="1365629"/>
            </a:xfrm>
            <a:prstGeom prst="roundRect">
              <a:avLst/>
            </a:prstGeom>
            <a:noFill/>
            <a:ln w="1270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D4E4620-F2AD-4F99-B582-C0BB6A7A7469}"/>
                </a:ext>
              </a:extLst>
            </p:cNvPr>
            <p:cNvSpPr txBox="1"/>
            <p:nvPr/>
          </p:nvSpPr>
          <p:spPr>
            <a:xfrm>
              <a:off x="1681246" y="3896002"/>
              <a:ext cx="2695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chemeClr val="accent4">
                      <a:lumMod val="75000"/>
                    </a:schemeClr>
                  </a:solidFill>
                </a:rPr>
                <a:t>Invertierer</a:t>
              </a:r>
              <a:r>
                <a:rPr lang="de-DE" sz="1200" dirty="0">
                  <a:solidFill>
                    <a:schemeClr val="accent4">
                      <a:lumMod val="75000"/>
                    </a:schemeClr>
                  </a:solidFill>
                </a:rPr>
                <a:t> + variable Verstärkerstufe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C6ED3DF-6B31-4B7A-9D08-38BA76EADA7F}"/>
              </a:ext>
            </a:extLst>
          </p:cNvPr>
          <p:cNvGrpSpPr/>
          <p:nvPr/>
        </p:nvGrpSpPr>
        <p:grpSpPr>
          <a:xfrm>
            <a:off x="3914928" y="2416632"/>
            <a:ext cx="2914937" cy="1804925"/>
            <a:chOff x="1681246" y="2476666"/>
            <a:chExt cx="2695434" cy="1676648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254DFE1B-6A3D-42AC-B79F-4DE338B93373}"/>
                </a:ext>
              </a:extLst>
            </p:cNvPr>
            <p:cNvSpPr/>
            <p:nvPr/>
          </p:nvSpPr>
          <p:spPr>
            <a:xfrm>
              <a:off x="1937141" y="2476666"/>
              <a:ext cx="2358285" cy="1461193"/>
            </a:xfrm>
            <a:prstGeom prst="roundRect">
              <a:avLst/>
            </a:prstGeom>
            <a:noFill/>
            <a:ln w="1270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1A2691F-FA8D-4E9B-B3E1-C8331BA7BEB6}"/>
                </a:ext>
              </a:extLst>
            </p:cNvPr>
            <p:cNvSpPr txBox="1"/>
            <p:nvPr/>
          </p:nvSpPr>
          <p:spPr>
            <a:xfrm>
              <a:off x="1681246" y="3896002"/>
              <a:ext cx="2695434" cy="257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4">
                      <a:lumMod val="75000"/>
                    </a:schemeClr>
                  </a:solidFill>
                </a:rPr>
                <a:t>RC + </a:t>
              </a:r>
              <a:r>
                <a:rPr lang="de-DE" sz="1200" dirty="0" err="1">
                  <a:solidFill>
                    <a:schemeClr val="accent4">
                      <a:lumMod val="75000"/>
                    </a:schemeClr>
                  </a:solidFill>
                </a:rPr>
                <a:t>Spannungsfolger</a:t>
              </a:r>
              <a:endParaRPr lang="de-DE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07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F3A0971-780B-4CDA-B029-024B5B5AB39F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1EAA6F-3D5E-4111-93E7-CA7B99EE24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Signalaufbereitung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C3CE600-3AA9-4A6B-B15D-C3406EF2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15" y="1380032"/>
            <a:ext cx="3838543" cy="241348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C91D620-28BE-4E31-A902-571BBD338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830" y="1395161"/>
            <a:ext cx="3742630" cy="235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97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396458" y="1832869"/>
            <a:ext cx="6261642" cy="451472"/>
          </a:xfrm>
        </p:spPr>
        <p:txBody>
          <a:bodyPr/>
          <a:lstStyle/>
          <a:p>
            <a:pPr marL="446088" indent="-446088"/>
            <a:r>
              <a:rPr lang="de-DE" dirty="0"/>
              <a:t>3. </a:t>
            </a:r>
            <a:r>
              <a:rPr lang="de-DE" dirty="0" err="1"/>
              <a:t>Platinenlayout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7077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Differenzverstärker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B6ED22B-10A2-45EC-A8A1-E6B362A9963D}"/>
              </a:ext>
            </a:extLst>
          </p:cNvPr>
          <p:cNvSpPr txBox="1"/>
          <p:nvPr/>
        </p:nvSpPr>
        <p:spPr>
          <a:xfrm>
            <a:off x="793896" y="986686"/>
            <a:ext cx="38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Eagle</a:t>
            </a:r>
            <a:endParaRPr lang="en-GB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2D5E914-EF2A-4004-B599-8F1A0B349977}"/>
              </a:ext>
            </a:extLst>
          </p:cNvPr>
          <p:cNvGrpSpPr/>
          <p:nvPr/>
        </p:nvGrpSpPr>
        <p:grpSpPr>
          <a:xfrm>
            <a:off x="788138" y="1382277"/>
            <a:ext cx="7084497" cy="3161045"/>
            <a:chOff x="311888" y="1382277"/>
            <a:chExt cx="7084497" cy="3161045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51A64F-AE46-4969-B1B3-63443E83E71C}"/>
                </a:ext>
              </a:extLst>
            </p:cNvPr>
            <p:cNvSpPr/>
            <p:nvPr/>
          </p:nvSpPr>
          <p:spPr>
            <a:xfrm>
              <a:off x="311888" y="3211033"/>
              <a:ext cx="2254103" cy="13322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7CD80C7-6B7B-4F4A-83B5-8F5A98478B57}"/>
                </a:ext>
              </a:extLst>
            </p:cNvPr>
            <p:cNvGrpSpPr/>
            <p:nvPr/>
          </p:nvGrpSpPr>
          <p:grpSpPr>
            <a:xfrm>
              <a:off x="1804319" y="1382277"/>
              <a:ext cx="5592066" cy="3151686"/>
              <a:chOff x="909436" y="1393689"/>
              <a:chExt cx="5592066" cy="3151686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8A1B11B5-35B6-47A5-A347-F8BEE1A0B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7776" y="1711098"/>
                <a:ext cx="1363726" cy="2166079"/>
              </a:xfrm>
              <a:prstGeom prst="rect">
                <a:avLst/>
              </a:prstGeom>
            </p:spPr>
          </p:pic>
          <p:pic>
            <p:nvPicPr>
              <p:cNvPr id="7" name="Grafik 6" descr="Ein Bild, das Text, Elektronik, Schaltkreis enthält.&#10;&#10;Automatisch generierte Beschreibung">
                <a:extLst>
                  <a:ext uri="{FF2B5EF4-FFF2-40B4-BE49-F238E27FC236}">
                    <a16:creationId xmlns:a16="http://schemas.microsoft.com/office/drawing/2014/main" id="{839379E0-E6C9-4201-9218-648A79D54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436" y="1415974"/>
                <a:ext cx="2523311" cy="3129401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2D4937D3-F6EC-42ED-BD48-5943BF3EFFFE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H="1" flipV="1">
                <a:off x="1663908" y="2230012"/>
                <a:ext cx="3473868" cy="5641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79EED3ED-90A5-4B7B-A8F0-FAA0B459370A}"/>
                  </a:ext>
                </a:extLst>
              </p:cNvPr>
              <p:cNvCxnSpPr>
                <a:cxnSpLocks/>
                <a:stCxn id="4" idx="1"/>
              </p:cNvCxnSpPr>
              <p:nvPr/>
            </p:nvCxnSpPr>
            <p:spPr>
              <a:xfrm flipH="1">
                <a:off x="1663908" y="2794138"/>
                <a:ext cx="3473868" cy="4568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C24D74BF-C5F7-4174-B36E-A21B67B6AC6F}"/>
                  </a:ext>
                </a:extLst>
              </p:cNvPr>
              <p:cNvCxnSpPr>
                <a:cxnSpLocks/>
                <a:stCxn id="4" idx="1"/>
              </p:cNvCxnSpPr>
              <p:nvPr/>
            </p:nvCxnSpPr>
            <p:spPr>
              <a:xfrm flipH="1">
                <a:off x="1663908" y="2794138"/>
                <a:ext cx="3473868" cy="14455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66504D1-EDE2-413E-A9F0-96D2946614A8}"/>
                  </a:ext>
                </a:extLst>
              </p:cNvPr>
              <p:cNvSpPr txBox="1"/>
              <p:nvPr/>
            </p:nvSpPr>
            <p:spPr>
              <a:xfrm>
                <a:off x="5583835" y="1393689"/>
                <a:ext cx="697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accent1"/>
                    </a:solidFill>
                  </a:rPr>
                  <a:t>3X</a:t>
                </a:r>
              </a:p>
            </p:txBody>
          </p:sp>
        </p:grpSp>
        <p:pic>
          <p:nvPicPr>
            <p:cNvPr id="1026" name="Picture 2" descr="Isabellenhütte PBV 0.02 Messwiderstand  0.02 Ω 10 W (L x B x H) 22 x 4 x 17 mm 1 St. ">
              <a:extLst>
                <a:ext uri="{FF2B5EF4-FFF2-40B4-BE49-F238E27FC236}">
                  <a16:creationId xmlns:a16="http://schemas.microsoft.com/office/drawing/2014/main" id="{F0A805AE-F2EE-4B0C-9F81-420C1A6C8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678" y="1742526"/>
              <a:ext cx="808422" cy="808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9718C04B-1699-453A-A733-9EF811B35AE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V="1">
              <a:off x="1351646" y="1944097"/>
              <a:ext cx="1207145" cy="10907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399D791C-4C2E-45F6-8752-8582B260FDA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351646" y="2053167"/>
              <a:ext cx="1133027" cy="860723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1239E28C-62EB-408A-8FBE-1CD6B987124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351646" y="2053167"/>
              <a:ext cx="1089481" cy="1883833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D82C7BD-7500-450D-9D41-020E4DEB1121}"/>
                </a:ext>
              </a:extLst>
            </p:cNvPr>
            <p:cNvSpPr txBox="1"/>
            <p:nvPr/>
          </p:nvSpPr>
          <p:spPr>
            <a:xfrm>
              <a:off x="327174" y="2500663"/>
              <a:ext cx="11330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500" i="1" dirty="0" err="1"/>
                <a:t>Sponsored</a:t>
              </a:r>
              <a:r>
                <a:rPr lang="de-DE" sz="500" i="1" dirty="0"/>
                <a:t> </a:t>
              </a:r>
              <a:r>
                <a:rPr lang="de-DE" sz="500" i="1" dirty="0" err="1"/>
                <a:t>by</a:t>
              </a:r>
              <a:r>
                <a:rPr lang="de-DE" sz="500" i="1" dirty="0"/>
                <a:t> </a:t>
              </a:r>
              <a:r>
                <a:rPr lang="de-DE" sz="500" i="1" dirty="0" err="1"/>
                <a:t>Isabellenhütte</a:t>
              </a:r>
              <a:endParaRPr lang="de-DE" sz="5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91527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B25BAE7-C90E-49A3-AC20-D96CBF2972F6}"/>
              </a:ext>
            </a:extLst>
          </p:cNvPr>
          <p:cNvSpPr/>
          <p:nvPr/>
        </p:nvSpPr>
        <p:spPr>
          <a:xfrm>
            <a:off x="1214120" y="3515360"/>
            <a:ext cx="1656080" cy="109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Differenzverstärker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B6ED22B-10A2-45EC-A8A1-E6B362A9963D}"/>
              </a:ext>
            </a:extLst>
          </p:cNvPr>
          <p:cNvSpPr txBox="1"/>
          <p:nvPr/>
        </p:nvSpPr>
        <p:spPr>
          <a:xfrm>
            <a:off x="793896" y="986686"/>
            <a:ext cx="38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Eagle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C34092-F40E-4F04-9351-82422166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04" y="1238250"/>
            <a:ext cx="460775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84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F3A0971-780B-4CDA-B029-024B5B5AB39F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1EAA6F-3D5E-4111-93E7-CA7B99EE24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Hauptplatine</a:t>
            </a: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96F25D-32C2-4B44-BA58-22F43ECE7D20}"/>
              </a:ext>
            </a:extLst>
          </p:cNvPr>
          <p:cNvSpPr txBox="1"/>
          <p:nvPr/>
        </p:nvSpPr>
        <p:spPr>
          <a:xfrm>
            <a:off x="793896" y="986686"/>
            <a:ext cx="38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Eagle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D896ED-C2CC-4E53-A9EF-23AFF617C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7502" t="17094" r="8217" b="18081"/>
          <a:stretch/>
        </p:blipFill>
        <p:spPr>
          <a:xfrm>
            <a:off x="2647725" y="1091280"/>
            <a:ext cx="4139315" cy="349515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E32558A-34D2-4BF3-A10D-E699E8C682B1}"/>
              </a:ext>
            </a:extLst>
          </p:cNvPr>
          <p:cNvSpPr txBox="1"/>
          <p:nvPr/>
        </p:nvSpPr>
        <p:spPr>
          <a:xfrm>
            <a:off x="6711993" y="1078218"/>
            <a:ext cx="1989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2">
                    <a:lumMod val="50000"/>
                  </a:schemeClr>
                </a:solidFill>
              </a:rPr>
              <a:t>Phase U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17A9321-777B-4117-AAB7-7D86239139ED}"/>
              </a:ext>
            </a:extLst>
          </p:cNvPr>
          <p:cNvSpPr txBox="1"/>
          <p:nvPr/>
        </p:nvSpPr>
        <p:spPr>
          <a:xfrm>
            <a:off x="6711992" y="1209023"/>
            <a:ext cx="1989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2">
                    <a:lumMod val="50000"/>
                  </a:schemeClr>
                </a:solidFill>
              </a:rPr>
              <a:t>Phase V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52B8E3-160E-4347-9FFA-C909F01D9084}"/>
              </a:ext>
            </a:extLst>
          </p:cNvPr>
          <p:cNvSpPr txBox="1"/>
          <p:nvPr/>
        </p:nvSpPr>
        <p:spPr>
          <a:xfrm>
            <a:off x="6711991" y="1339828"/>
            <a:ext cx="1989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2">
                    <a:lumMod val="50000"/>
                  </a:schemeClr>
                </a:solidFill>
              </a:rPr>
              <a:t>Phase 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DC269C8-2F03-4594-A200-6B2A0C62A64F}"/>
              </a:ext>
            </a:extLst>
          </p:cNvPr>
          <p:cNvSpPr txBox="1"/>
          <p:nvPr/>
        </p:nvSpPr>
        <p:spPr>
          <a:xfrm>
            <a:off x="6711990" y="1457571"/>
            <a:ext cx="1989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2">
                    <a:lumMod val="50000"/>
                  </a:schemeClr>
                </a:solidFill>
              </a:rPr>
              <a:t>Signal Out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A9E613-2EBD-4129-85CD-72B9D6BE06D1}"/>
              </a:ext>
            </a:extLst>
          </p:cNvPr>
          <p:cNvSpPr txBox="1"/>
          <p:nvPr/>
        </p:nvSpPr>
        <p:spPr>
          <a:xfrm>
            <a:off x="6711414" y="4052220"/>
            <a:ext cx="1989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2">
                    <a:lumMod val="50000"/>
                  </a:schemeClr>
                </a:solidFill>
              </a:rPr>
              <a:t>+</a:t>
            </a:r>
            <a:r>
              <a:rPr lang="de-DE" sz="1050" dirty="0" err="1">
                <a:solidFill>
                  <a:schemeClr val="bg2">
                    <a:lumMod val="50000"/>
                  </a:schemeClr>
                </a:solidFill>
              </a:rPr>
              <a:t>Vcc</a:t>
            </a:r>
            <a:endParaRPr lang="de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462707E-BE16-4C11-9ABF-D87D4E622FC6}"/>
              </a:ext>
            </a:extLst>
          </p:cNvPr>
          <p:cNvSpPr txBox="1"/>
          <p:nvPr/>
        </p:nvSpPr>
        <p:spPr>
          <a:xfrm>
            <a:off x="6749227" y="3921415"/>
            <a:ext cx="1989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de-DE" sz="1050" dirty="0" err="1">
                <a:solidFill>
                  <a:schemeClr val="bg2">
                    <a:lumMod val="50000"/>
                  </a:schemeClr>
                </a:solidFill>
              </a:rPr>
              <a:t>Vcc</a:t>
            </a:r>
            <a:endParaRPr lang="de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1D6030A-0C15-42AA-A83D-E3FA47FBF4BE}"/>
              </a:ext>
            </a:extLst>
          </p:cNvPr>
          <p:cNvSpPr txBox="1"/>
          <p:nvPr/>
        </p:nvSpPr>
        <p:spPr>
          <a:xfrm>
            <a:off x="6711988" y="3672867"/>
            <a:ext cx="1989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2">
                    <a:lumMod val="50000"/>
                  </a:schemeClr>
                </a:solidFill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162005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396458" y="1832869"/>
            <a:ext cx="6261642" cy="451472"/>
          </a:xfrm>
        </p:spPr>
        <p:txBody>
          <a:bodyPr/>
          <a:lstStyle/>
          <a:p>
            <a:pPr marL="446088" indent="-446088"/>
            <a:r>
              <a:rPr lang="de-DE" dirty="0"/>
              <a:t>4. Fazit</a:t>
            </a:r>
          </a:p>
        </p:txBody>
      </p:sp>
    </p:spTree>
    <p:extLst>
      <p:ext uri="{BB962C8B-B14F-4D97-AF65-F5344CB8AC3E}">
        <p14:creationId xmlns:p14="http://schemas.microsoft.com/office/powerpoint/2010/main" val="1391527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für Ihre Aufmerksamkeit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09700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396458" y="1832869"/>
            <a:ext cx="7072985" cy="451472"/>
          </a:xfrm>
        </p:spPr>
        <p:txBody>
          <a:bodyPr/>
          <a:lstStyle/>
          <a:p>
            <a:r>
              <a:rPr lang="de-DE" dirty="0"/>
              <a:t>1. Grundlagen</a:t>
            </a:r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08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D839C0E-B05E-46F0-99B8-06FFBA90370B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760205" y="607673"/>
            <a:ext cx="7505907" cy="432000"/>
          </a:xfrm>
        </p:spPr>
        <p:txBody>
          <a:bodyPr/>
          <a:lstStyle/>
          <a:p>
            <a:r>
              <a:rPr lang="de-DE" dirty="0"/>
              <a:t>1.1 Aufgabenstellung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760205" y="1252361"/>
                <a:ext cx="7505907" cy="3165651"/>
              </a:xfrm>
            </p:spPr>
            <p:txBody>
              <a:bodyPr/>
              <a:lstStyle/>
              <a:p>
                <a:r>
                  <a:rPr lang="de-DE" dirty="0"/>
                  <a:t>Aufgabe:</a:t>
                </a:r>
              </a:p>
              <a:p>
                <a:r>
                  <a:rPr lang="de-DE" dirty="0"/>
                  <a:t>„Erfassung der Phasenströme des anzusteuernden Motors“</a:t>
                </a:r>
              </a:p>
              <a:p>
                <a:endParaRPr lang="de-DE" dirty="0"/>
              </a:p>
              <a:p>
                <a:r>
                  <a:rPr lang="de-DE" dirty="0"/>
                  <a:t>Randbedingungen: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Versorgungsspannung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de-DE" dirty="0"/>
                  <a:t>15V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Messung der Phasenströme als Gesamtstrom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Messung des Stromes als Spannung 0…5V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Auslegung auf 10A Motorstrom</a:t>
                </a:r>
                <a:br>
                  <a:rPr lang="de-DE" dirty="0"/>
                </a:br>
                <a:endParaRPr lang="de-DE" dirty="0"/>
              </a:p>
            </p:txBody>
          </p:sp>
        </mc:Choice>
        <mc:Fallback xmlns="">
          <p:sp>
            <p:nvSpPr>
              <p:cNvPr id="4" name="Text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760205" y="1252361"/>
                <a:ext cx="7505907" cy="3165651"/>
              </a:xfrm>
              <a:blipFill>
                <a:blip r:embed="rId3"/>
                <a:stretch>
                  <a:fillRect l="-487" t="-5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45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D839C0E-B05E-46F0-99B8-06FFBA90370B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1.2 Schnittstellen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E2528F-20F6-46B2-9AEF-349EA591FAFE}"/>
              </a:ext>
            </a:extLst>
          </p:cNvPr>
          <p:cNvSpPr/>
          <p:nvPr/>
        </p:nvSpPr>
        <p:spPr>
          <a:xfrm>
            <a:off x="3492000" y="2232000"/>
            <a:ext cx="2016000" cy="108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Stromerfassung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6A5600A1-2E48-4272-B0FA-C4AA51F8565D}"/>
              </a:ext>
            </a:extLst>
          </p:cNvPr>
          <p:cNvSpPr/>
          <p:nvPr/>
        </p:nvSpPr>
        <p:spPr>
          <a:xfrm>
            <a:off x="5508000" y="2232000"/>
            <a:ext cx="1385635" cy="1116000"/>
          </a:xfrm>
          <a:prstGeom prst="rightArrow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5V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513EC789-DB99-476E-858F-E81A7AA73B21}"/>
              </a:ext>
            </a:extLst>
          </p:cNvPr>
          <p:cNvSpPr/>
          <p:nvPr/>
        </p:nvSpPr>
        <p:spPr>
          <a:xfrm>
            <a:off x="2134920" y="2232000"/>
            <a:ext cx="1368000" cy="1116000"/>
          </a:xfrm>
          <a:prstGeom prst="rightArrow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Phasen-strom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DEB9DD9-877A-4F57-9CE3-D31C38738794}"/>
              </a:ext>
            </a:extLst>
          </p:cNvPr>
          <p:cNvSpPr/>
          <p:nvPr/>
        </p:nvSpPr>
        <p:spPr>
          <a:xfrm>
            <a:off x="116682" y="2232000"/>
            <a:ext cx="2016000" cy="108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3-Phasige-Brückenschaltung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A8C9054-EB56-4F82-93F0-682FADCFDEF7}"/>
              </a:ext>
            </a:extLst>
          </p:cNvPr>
          <p:cNvSpPr/>
          <p:nvPr/>
        </p:nvSpPr>
        <p:spPr>
          <a:xfrm>
            <a:off x="6893635" y="2232000"/>
            <a:ext cx="2016000" cy="108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PI-Stromregelung und PWM</a:t>
            </a:r>
          </a:p>
        </p:txBody>
      </p:sp>
    </p:spTree>
    <p:extLst>
      <p:ext uri="{BB962C8B-B14F-4D97-AF65-F5344CB8AC3E}">
        <p14:creationId xmlns:p14="http://schemas.microsoft.com/office/powerpoint/2010/main" val="267294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E9044A2-7E23-4818-9829-26AC67E79D8D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1.3 Phasenstromerfassung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3D5BD9-9B43-4735-A502-65B69A1C636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8105" y="1654815"/>
            <a:ext cx="4464000" cy="2520000"/>
          </a:xfrm>
          <a:prstGeom prst="rect">
            <a:avLst/>
          </a:prstGeom>
        </p:spPr>
      </p:pic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018C2CDA-78A8-47CF-96A0-6E8954C09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06882"/>
              </p:ext>
            </p:extLst>
          </p:nvPr>
        </p:nvGraphicFramePr>
        <p:xfrm>
          <a:off x="327091" y="1947973"/>
          <a:ext cx="4331014" cy="163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5507">
                  <a:extLst>
                    <a:ext uri="{9D8B030D-6E8A-4147-A177-3AD203B41FA5}">
                      <a16:colId xmlns:a16="http://schemas.microsoft.com/office/drawing/2014/main" val="849351901"/>
                    </a:ext>
                  </a:extLst>
                </a:gridCol>
                <a:gridCol w="2165507">
                  <a:extLst>
                    <a:ext uri="{9D8B030D-6E8A-4147-A177-3AD203B41FA5}">
                      <a16:colId xmlns:a16="http://schemas.microsoft.com/office/drawing/2014/main" val="2010682676"/>
                    </a:ext>
                  </a:extLst>
                </a:gridCol>
              </a:tblGrid>
              <a:tr h="241699">
                <a:tc>
                  <a:txBody>
                    <a:bodyPr/>
                    <a:lstStyle/>
                    <a:p>
                      <a:r>
                        <a:rPr lang="de-DE" sz="1400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525966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Einfach und kostengünstig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Strom nur messbar, wenn Transistor geschalten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337861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r>
                        <a:rPr lang="de-DE" sz="1200" dirty="0"/>
                        <a:t>Keine speziellen Anforderungen an OPV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Treiberstrom != Phasenstrom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462962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Kann Ground leicht anheben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62213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EF2AC477-71CA-43D5-BCAA-61EA7398EFFC}"/>
              </a:ext>
            </a:extLst>
          </p:cNvPr>
          <p:cNvSpPr txBox="1"/>
          <p:nvPr/>
        </p:nvSpPr>
        <p:spPr>
          <a:xfrm>
            <a:off x="793896" y="986686"/>
            <a:ext cx="38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Low-Side-Messung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67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1445AFB-2847-463A-B171-C313720A217F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1.3 Phasenstromerfassung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608C8A0-9BF9-4675-A3C7-53C79569C7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83" y="1640159"/>
            <a:ext cx="4462047" cy="2520000"/>
          </a:xfrm>
          <a:prstGeom prst="rect">
            <a:avLst/>
          </a:prstGeom>
        </p:spPr>
      </p:pic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A064246-A047-4233-83AD-48422720C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781289"/>
              </p:ext>
            </p:extLst>
          </p:nvPr>
        </p:nvGraphicFramePr>
        <p:xfrm>
          <a:off x="550268" y="2011157"/>
          <a:ext cx="4331014" cy="163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5507">
                  <a:extLst>
                    <a:ext uri="{9D8B030D-6E8A-4147-A177-3AD203B41FA5}">
                      <a16:colId xmlns:a16="http://schemas.microsoft.com/office/drawing/2014/main" val="849351901"/>
                    </a:ext>
                  </a:extLst>
                </a:gridCol>
                <a:gridCol w="2165507">
                  <a:extLst>
                    <a:ext uri="{9D8B030D-6E8A-4147-A177-3AD203B41FA5}">
                      <a16:colId xmlns:a16="http://schemas.microsoft.com/office/drawing/2014/main" val="2010682676"/>
                    </a:ext>
                  </a:extLst>
                </a:gridCol>
              </a:tblGrid>
              <a:tr h="241699">
                <a:tc>
                  <a:txBody>
                    <a:bodyPr/>
                    <a:lstStyle/>
                    <a:p>
                      <a:r>
                        <a:rPr lang="de-DE" sz="1400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525966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Last bleibt direkt geerdet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Strom nur messbar, wenn Transistor geschalten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337861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r>
                        <a:rPr lang="de-DE" sz="1200" dirty="0"/>
                        <a:t>Kurzschlusserfassung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Treiberstrom != Phasenstrom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462962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OPV muss Motorspannung am Eingang vertragen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62213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9EEF411-FFB3-4F50-8220-CDDDCE79BBBE}"/>
              </a:ext>
            </a:extLst>
          </p:cNvPr>
          <p:cNvSpPr txBox="1"/>
          <p:nvPr/>
        </p:nvSpPr>
        <p:spPr>
          <a:xfrm>
            <a:off x="793896" y="986686"/>
            <a:ext cx="38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High-Side-Messung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6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1.3 Phasenstromerfassung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26BADB-16B8-4B64-998E-2E9436EE4D9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796" r="3129"/>
          <a:stretch/>
        </p:blipFill>
        <p:spPr>
          <a:xfrm>
            <a:off x="4680000" y="1777919"/>
            <a:ext cx="4464000" cy="2520000"/>
          </a:xfrm>
          <a:prstGeom prst="rect">
            <a:avLst/>
          </a:prstGeom>
        </p:spPr>
      </p:pic>
      <p:graphicFrame>
        <p:nvGraphicFramePr>
          <p:cNvPr id="9" name="Tabelle 7">
            <a:extLst>
              <a:ext uri="{FF2B5EF4-FFF2-40B4-BE49-F238E27FC236}">
                <a16:creationId xmlns:a16="http://schemas.microsoft.com/office/drawing/2014/main" id="{AC04EC65-7DAE-4B86-AB99-9B13C1699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795846"/>
              </p:ext>
            </p:extLst>
          </p:nvPr>
        </p:nvGraphicFramePr>
        <p:xfrm>
          <a:off x="335969" y="1777919"/>
          <a:ext cx="4331014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5507">
                  <a:extLst>
                    <a:ext uri="{9D8B030D-6E8A-4147-A177-3AD203B41FA5}">
                      <a16:colId xmlns:a16="http://schemas.microsoft.com/office/drawing/2014/main" val="849351901"/>
                    </a:ext>
                  </a:extLst>
                </a:gridCol>
                <a:gridCol w="2165507">
                  <a:extLst>
                    <a:ext uri="{9D8B030D-6E8A-4147-A177-3AD203B41FA5}">
                      <a16:colId xmlns:a16="http://schemas.microsoft.com/office/drawing/2014/main" val="2010682676"/>
                    </a:ext>
                  </a:extLst>
                </a:gridCol>
              </a:tblGrid>
              <a:tr h="241699">
                <a:tc>
                  <a:txBody>
                    <a:bodyPr/>
                    <a:lstStyle/>
                    <a:p>
                      <a:r>
                        <a:rPr lang="de-DE" sz="1400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525966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Misst „wahren“ Phasenstrom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Muss Motorspannung am Eingang vertragen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337861"/>
                  </a:ext>
                </a:extLst>
              </a:tr>
              <a:tr h="410888">
                <a:tc>
                  <a:txBody>
                    <a:bodyPr/>
                    <a:lstStyle/>
                    <a:p>
                      <a:r>
                        <a:rPr lang="de-DE" sz="1200" dirty="0"/>
                        <a:t>Misst Strom unabhängig von Transistor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Gleichtaktstörung durch schnellen Stromrichtungswechsel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462962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C31ADD8-5D97-47EF-867E-98BC83C736A1}"/>
              </a:ext>
            </a:extLst>
          </p:cNvPr>
          <p:cNvSpPr txBox="1"/>
          <p:nvPr/>
        </p:nvSpPr>
        <p:spPr>
          <a:xfrm>
            <a:off x="793896" y="986686"/>
            <a:ext cx="38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Inline-Messung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99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21AA193-E65B-4C70-B5A1-D3E9F8C3B8A6}"/>
              </a:ext>
            </a:extLst>
          </p:cNvPr>
          <p:cNvSpPr/>
          <p:nvPr/>
        </p:nvSpPr>
        <p:spPr>
          <a:xfrm>
            <a:off x="671292" y="423333"/>
            <a:ext cx="1360708" cy="1629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1.4 Messkette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6565EC8-8079-4953-A1AA-0C9ED3106857}"/>
              </a:ext>
            </a:extLst>
          </p:cNvPr>
          <p:cNvGrpSpPr/>
          <p:nvPr/>
        </p:nvGrpSpPr>
        <p:grpSpPr>
          <a:xfrm>
            <a:off x="337937" y="1411122"/>
            <a:ext cx="8806063" cy="2627086"/>
            <a:chOff x="337937" y="1404398"/>
            <a:chExt cx="8806063" cy="2627086"/>
          </a:xfrm>
        </p:grpSpPr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40825940-6259-4FE4-A971-DBE00277836A}"/>
                </a:ext>
              </a:extLst>
            </p:cNvPr>
            <p:cNvSpPr txBox="1"/>
            <p:nvPr/>
          </p:nvSpPr>
          <p:spPr>
            <a:xfrm>
              <a:off x="337937" y="3604802"/>
              <a:ext cx="31837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accent1"/>
                  </a:solidFill>
                </a:rPr>
                <a:t>Adapter - Brückenschaltung</a:t>
              </a:r>
              <a:endParaRPr lang="en-GB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902368D-EDE6-4C28-BD04-9EC6ABBA85A6}"/>
                </a:ext>
              </a:extLst>
            </p:cNvPr>
            <p:cNvGrpSpPr/>
            <p:nvPr/>
          </p:nvGrpSpPr>
          <p:grpSpPr>
            <a:xfrm>
              <a:off x="658570" y="1404398"/>
              <a:ext cx="7731964" cy="2259926"/>
              <a:chOff x="658570" y="1404398"/>
              <a:chExt cx="7731964" cy="225992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48892765-C72F-40DD-B58E-53C41D646270}"/>
                  </a:ext>
                </a:extLst>
              </p:cNvPr>
              <p:cNvSpPr/>
              <p:nvPr/>
            </p:nvSpPr>
            <p:spPr>
              <a:xfrm>
                <a:off x="2541121" y="1778044"/>
                <a:ext cx="5133473" cy="1759566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1" name="Rechteck 150">
                <a:extLst>
                  <a:ext uri="{FF2B5EF4-FFF2-40B4-BE49-F238E27FC236}">
                    <a16:creationId xmlns:a16="http://schemas.microsoft.com/office/drawing/2014/main" id="{8EF99ED8-9A4A-4D75-A9A8-92BAF8E3E4A0}"/>
                  </a:ext>
                </a:extLst>
              </p:cNvPr>
              <p:cNvSpPr/>
              <p:nvPr/>
            </p:nvSpPr>
            <p:spPr>
              <a:xfrm>
                <a:off x="7496615" y="2530661"/>
                <a:ext cx="339635" cy="206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872A3A6B-8A51-40B6-AFAE-05C977761447}"/>
                  </a:ext>
                </a:extLst>
              </p:cNvPr>
              <p:cNvSpPr/>
              <p:nvPr/>
            </p:nvSpPr>
            <p:spPr>
              <a:xfrm>
                <a:off x="658570" y="1778044"/>
                <a:ext cx="1710758" cy="1759567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9" name="Rechteck 148">
                <a:extLst>
                  <a:ext uri="{FF2B5EF4-FFF2-40B4-BE49-F238E27FC236}">
                    <a16:creationId xmlns:a16="http://schemas.microsoft.com/office/drawing/2014/main" id="{0E79E16F-CFDE-4808-8F30-E402E4544FCB}"/>
                  </a:ext>
                </a:extLst>
              </p:cNvPr>
              <p:cNvSpPr/>
              <p:nvPr/>
            </p:nvSpPr>
            <p:spPr>
              <a:xfrm>
                <a:off x="2282290" y="2521239"/>
                <a:ext cx="339635" cy="206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0" name="Rechteck 149">
                <a:extLst>
                  <a:ext uri="{FF2B5EF4-FFF2-40B4-BE49-F238E27FC236}">
                    <a16:creationId xmlns:a16="http://schemas.microsoft.com/office/drawing/2014/main" id="{0109DCC2-2EC4-4CFF-84BB-74ADDE8870A1}"/>
                  </a:ext>
                </a:extLst>
              </p:cNvPr>
              <p:cNvSpPr/>
              <p:nvPr/>
            </p:nvSpPr>
            <p:spPr>
              <a:xfrm>
                <a:off x="2288581" y="3153340"/>
                <a:ext cx="339635" cy="206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0A7DB61E-9392-4B76-97CA-6752952D8D19}"/>
                  </a:ext>
                </a:extLst>
              </p:cNvPr>
              <p:cNvSpPr/>
              <p:nvPr/>
            </p:nvSpPr>
            <p:spPr>
              <a:xfrm>
                <a:off x="2289175" y="1928405"/>
                <a:ext cx="339635" cy="206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58" name="Grafik 157">
                <a:extLst>
                  <a:ext uri="{FF2B5EF4-FFF2-40B4-BE49-F238E27FC236}">
                    <a16:creationId xmlns:a16="http://schemas.microsoft.com/office/drawing/2014/main" id="{6D67DB6C-B3D3-4DAC-BA18-1CCBA6B63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17829" y="2663949"/>
                <a:ext cx="524770" cy="247374"/>
              </a:xfrm>
              <a:prstGeom prst="rect">
                <a:avLst/>
              </a:prstGeom>
            </p:spPr>
          </p:pic>
          <p:pic>
            <p:nvPicPr>
              <p:cNvPr id="157" name="Grafik 156">
                <a:extLst>
                  <a:ext uri="{FF2B5EF4-FFF2-40B4-BE49-F238E27FC236}">
                    <a16:creationId xmlns:a16="http://schemas.microsoft.com/office/drawing/2014/main" id="{CB5F1F1F-DB51-4EF9-8AA1-766235DA9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01431" y="3270069"/>
                <a:ext cx="524770" cy="247374"/>
              </a:xfrm>
              <a:prstGeom prst="rect">
                <a:avLst/>
              </a:prstGeom>
            </p:spPr>
          </p:pic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ACC30023-6AA0-4FAB-8514-93A1CB8B1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75265" y="2636272"/>
                <a:ext cx="524770" cy="247374"/>
              </a:xfrm>
              <a:prstGeom prst="rect">
                <a:avLst/>
              </a:prstGeom>
            </p:spPr>
          </p:pic>
          <p:pic>
            <p:nvPicPr>
              <p:cNvPr id="155" name="Grafik 154">
                <a:extLst>
                  <a:ext uri="{FF2B5EF4-FFF2-40B4-BE49-F238E27FC236}">
                    <a16:creationId xmlns:a16="http://schemas.microsoft.com/office/drawing/2014/main" id="{0B86F4C6-DEBB-41F0-ABFA-B336645BE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03550" y="2059658"/>
                <a:ext cx="524770" cy="247374"/>
              </a:xfrm>
              <a:prstGeom prst="rect">
                <a:avLst/>
              </a:prstGeom>
            </p:spPr>
          </p:pic>
          <p:pic>
            <p:nvPicPr>
              <p:cNvPr id="153" name="Grafik 152">
                <a:extLst>
                  <a:ext uri="{FF2B5EF4-FFF2-40B4-BE49-F238E27FC236}">
                    <a16:creationId xmlns:a16="http://schemas.microsoft.com/office/drawing/2014/main" id="{3E1259E5-36F4-4595-A0F7-CD44947DA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21232" y="2628942"/>
                <a:ext cx="524770" cy="247374"/>
              </a:xfrm>
              <a:prstGeom prst="rect">
                <a:avLst/>
              </a:prstGeom>
            </p:spPr>
          </p:pic>
          <p:pic>
            <p:nvPicPr>
              <p:cNvPr id="154" name="Grafik 153">
                <a:extLst>
                  <a:ext uri="{FF2B5EF4-FFF2-40B4-BE49-F238E27FC236}">
                    <a16:creationId xmlns:a16="http://schemas.microsoft.com/office/drawing/2014/main" id="{B8C5BFFB-6D41-4C2C-8DC6-1639A3E9E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13112" y="3259282"/>
                <a:ext cx="524770" cy="247374"/>
              </a:xfrm>
              <a:prstGeom prst="rect">
                <a:avLst/>
              </a:prstGeom>
            </p:spPr>
          </p:pic>
          <p:pic>
            <p:nvPicPr>
              <p:cNvPr id="152" name="Grafik 151">
                <a:extLst>
                  <a:ext uri="{FF2B5EF4-FFF2-40B4-BE49-F238E27FC236}">
                    <a16:creationId xmlns:a16="http://schemas.microsoft.com/office/drawing/2014/main" id="{B08C4B58-9BA7-4F51-B1FA-6B17F0D1E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20563" y="2047726"/>
                <a:ext cx="524770" cy="247374"/>
              </a:xfrm>
              <a:prstGeom prst="rect">
                <a:avLst/>
              </a:prstGeom>
            </p:spPr>
          </p:pic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B0BA532-5305-47E9-A135-246878BD0B88}"/>
                  </a:ext>
                </a:extLst>
              </p:cNvPr>
              <p:cNvGrpSpPr/>
              <p:nvPr/>
            </p:nvGrpSpPr>
            <p:grpSpPr>
              <a:xfrm>
                <a:off x="814412" y="1789906"/>
                <a:ext cx="7272820" cy="1725063"/>
                <a:chOff x="786059" y="1843494"/>
                <a:chExt cx="7272820" cy="172506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feld 137">
                      <a:extLst>
                        <a:ext uri="{FF2B5EF4-FFF2-40B4-BE49-F238E27FC236}">
                          <a16:creationId xmlns:a16="http://schemas.microsoft.com/office/drawing/2014/main" id="{F436BBD0-6052-4792-A1AC-EAF97C0862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31137" y="2385381"/>
                      <a:ext cx="327742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𝑂𝑢𝑡</m:t>
                                </m:r>
                              </m:sub>
                            </m:sSub>
                          </m:oMath>
                        </m:oMathPara>
                      </a14:m>
                      <a:endParaRPr lang="de-DE" b="0" dirty="0"/>
                    </a:p>
                    <a:p>
                      <a:endParaRPr lang="en-GB" dirty="0"/>
                    </a:p>
                  </p:txBody>
                </p:sp>
              </mc:Choice>
              <mc:Fallback xmlns="">
                <p:sp>
                  <p:nvSpPr>
                    <p:cNvPr id="138" name="Textfeld 137">
                      <a:extLst>
                        <a:ext uri="{FF2B5EF4-FFF2-40B4-BE49-F238E27FC236}">
                          <a16:creationId xmlns:a16="http://schemas.microsoft.com/office/drawing/2014/main" id="{F436BBD0-6052-4792-A1AC-EAF97C0862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31137" y="2385381"/>
                      <a:ext cx="327742" cy="646331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796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feld 73">
                      <a:extLst>
                        <a:ext uri="{FF2B5EF4-FFF2-40B4-BE49-F238E27FC236}">
                          <a16:creationId xmlns:a16="http://schemas.microsoft.com/office/drawing/2014/main" id="{7F483C32-2983-46FB-8479-C605299067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1200" y="2457597"/>
                      <a:ext cx="64928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oMath>
                        </m:oMathPara>
                      </a14:m>
                      <a:endParaRPr lang="en-GB" sz="1600" dirty="0"/>
                    </a:p>
                  </p:txBody>
                </p:sp>
              </mc:Choice>
              <mc:Fallback xmlns="">
                <p:sp>
                  <p:nvSpPr>
                    <p:cNvPr id="74" name="Textfeld 73">
                      <a:extLst>
                        <a:ext uri="{FF2B5EF4-FFF2-40B4-BE49-F238E27FC236}">
                          <a16:creationId xmlns:a16="http://schemas.microsoft.com/office/drawing/2014/main" id="{7F483C32-2983-46FB-8479-C605299067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1200" y="2457597"/>
                      <a:ext cx="649288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uppieren 74">
                  <a:extLst>
                    <a:ext uri="{FF2B5EF4-FFF2-40B4-BE49-F238E27FC236}">
                      <a16:creationId xmlns:a16="http://schemas.microsoft.com/office/drawing/2014/main" id="{6AA4CA7A-FACC-4F60-BE6F-F08F85AAC5DF}"/>
                    </a:ext>
                  </a:extLst>
                </p:cNvPr>
                <p:cNvGrpSpPr/>
                <p:nvPr/>
              </p:nvGrpSpPr>
              <p:grpSpPr>
                <a:xfrm>
                  <a:off x="2117863" y="1863561"/>
                  <a:ext cx="2328565" cy="398923"/>
                  <a:chOff x="2117863" y="1863561"/>
                  <a:chExt cx="2328565" cy="39892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feld 75">
                        <a:extLst>
                          <a:ext uri="{FF2B5EF4-FFF2-40B4-BE49-F238E27FC236}">
                            <a16:creationId xmlns:a16="http://schemas.microsoft.com/office/drawing/2014/main" id="{FB23987C-B105-4AF4-9B86-DEE25E66C4B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47378" y="1863561"/>
                        <a:ext cx="64928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m:oMathPara>
                        </a14:m>
                        <a:endParaRPr lang="en-GB" sz="1600" dirty="0"/>
                      </a:p>
                    </p:txBody>
                  </p:sp>
                </mc:Choice>
                <mc:Fallback xmlns="">
                  <p:sp>
                    <p:nvSpPr>
                      <p:cNvPr id="76" name="Textfeld 75">
                        <a:extLst>
                          <a:ext uri="{FF2B5EF4-FFF2-40B4-BE49-F238E27FC236}">
                            <a16:creationId xmlns:a16="http://schemas.microsoft.com/office/drawing/2014/main" id="{FB23987C-B105-4AF4-9B86-DEE25E66C4B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47378" y="1863561"/>
                        <a:ext cx="649288" cy="276999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77" name="Gruppieren 76">
                    <a:extLst>
                      <a:ext uri="{FF2B5EF4-FFF2-40B4-BE49-F238E27FC236}">
                        <a16:creationId xmlns:a16="http://schemas.microsoft.com/office/drawing/2014/main" id="{59A72F9C-8A95-4D87-B4EF-9360EA3E77E0}"/>
                      </a:ext>
                    </a:extLst>
                  </p:cNvPr>
                  <p:cNvGrpSpPr/>
                  <p:nvPr/>
                </p:nvGrpSpPr>
                <p:grpSpPr>
                  <a:xfrm>
                    <a:off x="2117863" y="1948253"/>
                    <a:ext cx="2328565" cy="314231"/>
                    <a:chOff x="2200415" y="1554553"/>
                    <a:chExt cx="2328565" cy="314231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9" name="Rechteck: abgerundete Ecken 78">
                          <a:extLst>
                            <a:ext uri="{FF2B5EF4-FFF2-40B4-BE49-F238E27FC236}">
                              <a16:creationId xmlns:a16="http://schemas.microsoft.com/office/drawing/2014/main" id="{C6BF8CC2-851E-4727-A90C-E2EA615057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49480" y="1554553"/>
                          <a:ext cx="1079500" cy="314231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𝑣𝑒𝑟𝑠𝑡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GB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79" name="Rechteck: abgerundete Ecken 78">
                          <a:extLst>
                            <a:ext uri="{FF2B5EF4-FFF2-40B4-BE49-F238E27FC236}">
                              <a16:creationId xmlns:a16="http://schemas.microsoft.com/office/drawing/2014/main" id="{C6BF8CC2-851E-4727-A90C-E2EA6150572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49480" y="1554553"/>
                          <a:ext cx="1079500" cy="314231"/>
                        </a:xfrm>
                        <a:prstGeom prst="roundRect">
                          <a:avLst/>
                        </a:prstGeom>
                        <a:blipFill>
                          <a:blip r:embed="rId2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de-DE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78" name="Gerader Verbinder 77">
                      <a:extLst>
                        <a:ext uri="{FF2B5EF4-FFF2-40B4-BE49-F238E27FC236}">
                          <a16:creationId xmlns:a16="http://schemas.microsoft.com/office/drawing/2014/main" id="{A8412A3A-DB15-4ED7-AA87-EC8E039384FF}"/>
                        </a:ext>
                      </a:extLst>
                    </p:cNvPr>
                    <p:cNvCxnSpPr>
                      <a:cxnSpLocks/>
                      <a:stCxn id="79" idx="1"/>
                      <a:endCxn id="113" idx="0"/>
                    </p:cNvCxnSpPr>
                    <p:nvPr/>
                  </p:nvCxnSpPr>
                  <p:spPr>
                    <a:xfrm flipH="1" flipV="1">
                      <a:off x="2200415" y="1694499"/>
                      <a:ext cx="1249065" cy="17170"/>
                    </a:xfrm>
                    <a:prstGeom prst="line">
                      <a:avLst/>
                    </a:prstGeom>
                    <a:ln>
                      <a:head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0" name="Gruppieren 79">
                  <a:extLst>
                    <a:ext uri="{FF2B5EF4-FFF2-40B4-BE49-F238E27FC236}">
                      <a16:creationId xmlns:a16="http://schemas.microsoft.com/office/drawing/2014/main" id="{F62FE0B0-F067-4301-A23E-D6E2B8B79D17}"/>
                    </a:ext>
                  </a:extLst>
                </p:cNvPr>
                <p:cNvGrpSpPr/>
                <p:nvPr/>
              </p:nvGrpSpPr>
              <p:grpSpPr>
                <a:xfrm>
                  <a:off x="2117863" y="2460471"/>
                  <a:ext cx="2325095" cy="387831"/>
                  <a:chOff x="2117863" y="2522517"/>
                  <a:chExt cx="2325095" cy="387831"/>
                </a:xfrm>
              </p:grpSpPr>
              <p:grpSp>
                <p:nvGrpSpPr>
                  <p:cNvPr id="81" name="Gruppieren 80">
                    <a:extLst>
                      <a:ext uri="{FF2B5EF4-FFF2-40B4-BE49-F238E27FC236}">
                        <a16:creationId xmlns:a16="http://schemas.microsoft.com/office/drawing/2014/main" id="{2CE6CDCD-4269-48BE-992D-B8DE58936FED}"/>
                      </a:ext>
                    </a:extLst>
                  </p:cNvPr>
                  <p:cNvGrpSpPr/>
                  <p:nvPr/>
                </p:nvGrpSpPr>
                <p:grpSpPr>
                  <a:xfrm>
                    <a:off x="2117863" y="2596117"/>
                    <a:ext cx="2325095" cy="314231"/>
                    <a:chOff x="2200415" y="1541096"/>
                    <a:chExt cx="2325095" cy="314231"/>
                  </a:xfrm>
                </p:grpSpPr>
                <p:cxnSp>
                  <p:nvCxnSpPr>
                    <p:cNvPr id="83" name="Gerader Verbinder 82">
                      <a:extLst>
                        <a:ext uri="{FF2B5EF4-FFF2-40B4-BE49-F238E27FC236}">
                          <a16:creationId xmlns:a16="http://schemas.microsoft.com/office/drawing/2014/main" id="{DA30FC5D-1C78-4670-9DA0-B9D0E91E85D4}"/>
                        </a:ext>
                      </a:extLst>
                    </p:cNvPr>
                    <p:cNvCxnSpPr>
                      <a:cxnSpLocks/>
                      <a:stCxn id="84" idx="1"/>
                      <a:endCxn id="119" idx="0"/>
                    </p:cNvCxnSpPr>
                    <p:nvPr/>
                  </p:nvCxnSpPr>
                  <p:spPr>
                    <a:xfrm flipH="1">
                      <a:off x="2200415" y="1698212"/>
                      <a:ext cx="1245595" cy="5182"/>
                    </a:xfrm>
                    <a:prstGeom prst="line">
                      <a:avLst/>
                    </a:prstGeom>
                    <a:ln>
                      <a:head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Rechteck: abgerundete Ecken 83">
                          <a:extLst>
                            <a:ext uri="{FF2B5EF4-FFF2-40B4-BE49-F238E27FC236}">
                              <a16:creationId xmlns:a16="http://schemas.microsoft.com/office/drawing/2014/main" id="{E4FD1D49-CBCB-47A3-9B24-4CC0DCBAA5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46010" y="1541096"/>
                          <a:ext cx="1079500" cy="314231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𝑣𝑒𝑟𝑠𝑡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GB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84" name="Rechteck: abgerundete Ecken 83">
                          <a:extLst>
                            <a:ext uri="{FF2B5EF4-FFF2-40B4-BE49-F238E27FC236}">
                              <a16:creationId xmlns:a16="http://schemas.microsoft.com/office/drawing/2014/main" id="{E4FD1D49-CBCB-47A3-9B24-4CC0DCBAA5B3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46010" y="1541096"/>
                          <a:ext cx="1079500" cy="314231"/>
                        </a:xfrm>
                        <a:prstGeom prst="roundRect">
                          <a:avLst/>
                        </a:prstGeom>
                        <a:blipFill>
                          <a:blip r:embed="rId2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de-DE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Textfeld 81">
                        <a:extLst>
                          <a:ext uri="{FF2B5EF4-FFF2-40B4-BE49-F238E27FC236}">
                            <a16:creationId xmlns:a16="http://schemas.microsoft.com/office/drawing/2014/main" id="{2FE8B4B3-09B0-4C66-981F-55CC0DFD9F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81679" y="2522517"/>
                        <a:ext cx="64928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−2.5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m:oMathPara>
                        </a14:m>
                        <a:endParaRPr lang="en-GB" sz="1600" dirty="0"/>
                      </a:p>
                    </p:txBody>
                  </p:sp>
                </mc:Choice>
                <mc:Fallback xmlns="">
                  <p:sp>
                    <p:nvSpPr>
                      <p:cNvPr id="82" name="Textfeld 81">
                        <a:extLst>
                          <a:ext uri="{FF2B5EF4-FFF2-40B4-BE49-F238E27FC236}">
                            <a16:creationId xmlns:a16="http://schemas.microsoft.com/office/drawing/2014/main" id="{2FE8B4B3-09B0-4C66-981F-55CC0DFD9F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81679" y="2522517"/>
                        <a:ext cx="649288" cy="276999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uppieren 84">
                  <a:extLst>
                    <a:ext uri="{FF2B5EF4-FFF2-40B4-BE49-F238E27FC236}">
                      <a16:creationId xmlns:a16="http://schemas.microsoft.com/office/drawing/2014/main" id="{280246AF-015A-4ADC-B1F0-B984CCD0FD75}"/>
                    </a:ext>
                  </a:extLst>
                </p:cNvPr>
                <p:cNvGrpSpPr/>
                <p:nvPr/>
              </p:nvGrpSpPr>
              <p:grpSpPr>
                <a:xfrm>
                  <a:off x="2098166" y="3055765"/>
                  <a:ext cx="2343081" cy="405906"/>
                  <a:chOff x="2098166" y="3055765"/>
                  <a:chExt cx="2343081" cy="405906"/>
                </a:xfrm>
              </p:grpSpPr>
              <p:grpSp>
                <p:nvGrpSpPr>
                  <p:cNvPr id="86" name="Gruppieren 85">
                    <a:extLst>
                      <a:ext uri="{FF2B5EF4-FFF2-40B4-BE49-F238E27FC236}">
                        <a16:creationId xmlns:a16="http://schemas.microsoft.com/office/drawing/2014/main" id="{8F15818C-7FF8-4F92-9CDE-CE0E030A4690}"/>
                      </a:ext>
                    </a:extLst>
                  </p:cNvPr>
                  <p:cNvGrpSpPr/>
                  <p:nvPr/>
                </p:nvGrpSpPr>
                <p:grpSpPr>
                  <a:xfrm>
                    <a:off x="2098166" y="3147440"/>
                    <a:ext cx="2343081" cy="314231"/>
                    <a:chOff x="2180718" y="1519927"/>
                    <a:chExt cx="2343081" cy="314231"/>
                  </a:xfrm>
                </p:grpSpPr>
                <p:cxnSp>
                  <p:nvCxnSpPr>
                    <p:cNvPr id="88" name="Gerader Verbinder 87">
                      <a:extLst>
                        <a:ext uri="{FF2B5EF4-FFF2-40B4-BE49-F238E27FC236}">
                          <a16:creationId xmlns:a16="http://schemas.microsoft.com/office/drawing/2014/main" id="{57BCDAF7-80D5-41CA-953D-D7231C9A8C58}"/>
                        </a:ext>
                      </a:extLst>
                    </p:cNvPr>
                    <p:cNvCxnSpPr>
                      <a:cxnSpLocks/>
                      <a:stCxn id="89" idx="1"/>
                      <a:endCxn id="125" idx="0"/>
                    </p:cNvCxnSpPr>
                    <p:nvPr/>
                  </p:nvCxnSpPr>
                  <p:spPr>
                    <a:xfrm flipH="1">
                      <a:off x="2180718" y="1677043"/>
                      <a:ext cx="1263581" cy="6141"/>
                    </a:xfrm>
                    <a:prstGeom prst="line">
                      <a:avLst/>
                    </a:prstGeom>
                    <a:ln>
                      <a:head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Rechteck: abgerundete Ecken 88">
                          <a:extLst>
                            <a:ext uri="{FF2B5EF4-FFF2-40B4-BE49-F238E27FC236}">
                              <a16:creationId xmlns:a16="http://schemas.microsoft.com/office/drawing/2014/main" id="{A6921778-1C3A-4206-9733-54B2386474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44299" y="1519927"/>
                          <a:ext cx="1079500" cy="314231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de-DE" sz="1600" b="0" i="1" smtClean="0">
                                            <a:latin typeface="Cambria Math" panose="02040503050406030204" pitchFamily="18" charset="0"/>
                                          </a:rPr>
                                          <m:t>𝑣𝑒𝑟𝑠𝑡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GB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89" name="Rechteck: abgerundete Ecken 88">
                          <a:extLst>
                            <a:ext uri="{FF2B5EF4-FFF2-40B4-BE49-F238E27FC236}">
                              <a16:creationId xmlns:a16="http://schemas.microsoft.com/office/drawing/2014/main" id="{A6921778-1C3A-4206-9733-54B2386474A9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44299" y="1519927"/>
                          <a:ext cx="1079500" cy="314231"/>
                        </a:xfrm>
                        <a:prstGeom prst="roundRect">
                          <a:avLst/>
                        </a:prstGeom>
                        <a:blipFill>
                          <a:blip r:embed="rId2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de-DE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Textfeld 86">
                        <a:extLst>
                          <a:ext uri="{FF2B5EF4-FFF2-40B4-BE49-F238E27FC236}">
                            <a16:creationId xmlns:a16="http://schemas.microsoft.com/office/drawing/2014/main" id="{265D80CA-E960-4670-8FDF-AB650318B5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39230" y="3055765"/>
                        <a:ext cx="64928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m:oMathPara>
                        </a14:m>
                        <a:endParaRPr lang="en-GB" sz="1600" dirty="0"/>
                      </a:p>
                    </p:txBody>
                  </p:sp>
                </mc:Choice>
                <mc:Fallback xmlns="">
                  <p:sp>
                    <p:nvSpPr>
                      <p:cNvPr id="87" name="Textfeld 86">
                        <a:extLst>
                          <a:ext uri="{FF2B5EF4-FFF2-40B4-BE49-F238E27FC236}">
                            <a16:creationId xmlns:a16="http://schemas.microsoft.com/office/drawing/2014/main" id="{265D80CA-E960-4670-8FDF-AB650318B59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9230" y="3055765"/>
                        <a:ext cx="649288" cy="276999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90" name="Verbinder: gewinkelt 89">
                  <a:extLst>
                    <a:ext uri="{FF2B5EF4-FFF2-40B4-BE49-F238E27FC236}">
                      <a16:creationId xmlns:a16="http://schemas.microsoft.com/office/drawing/2014/main" id="{C262168C-BDDD-4606-B965-A1B2929ACDB6}"/>
                    </a:ext>
                  </a:extLst>
                </p:cNvPr>
                <p:cNvCxnSpPr>
                  <a:cxnSpLocks/>
                  <a:stCxn id="79" idx="3"/>
                  <a:endCxn id="91" idx="0"/>
                </p:cNvCxnSpPr>
                <p:nvPr/>
              </p:nvCxnSpPr>
              <p:spPr>
                <a:xfrm>
                  <a:off x="4446428" y="2105369"/>
                  <a:ext cx="1190782" cy="404708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827B5BF2-B977-402E-AD11-3FA3ED7B546B}"/>
                    </a:ext>
                  </a:extLst>
                </p:cNvPr>
                <p:cNvSpPr/>
                <p:nvPr/>
              </p:nvSpPr>
              <p:spPr>
                <a:xfrm>
                  <a:off x="5444332" y="2510077"/>
                  <a:ext cx="385756" cy="37497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400" dirty="0"/>
                    <a:t>+</a:t>
                  </a:r>
                  <a:endParaRPr lang="en-GB" sz="2400" dirty="0"/>
                </a:p>
              </p:txBody>
            </p:sp>
            <p:cxnSp>
              <p:nvCxnSpPr>
                <p:cNvPr id="92" name="Gerade Verbindung mit Pfeil 91">
                  <a:extLst>
                    <a:ext uri="{FF2B5EF4-FFF2-40B4-BE49-F238E27FC236}">
                      <a16:creationId xmlns:a16="http://schemas.microsoft.com/office/drawing/2014/main" id="{1BEF36FB-8ACF-4876-A59B-D363E3A92D40}"/>
                    </a:ext>
                  </a:extLst>
                </p:cNvPr>
                <p:cNvCxnSpPr>
                  <a:stCxn id="84" idx="3"/>
                  <a:endCxn id="91" idx="2"/>
                </p:cNvCxnSpPr>
                <p:nvPr/>
              </p:nvCxnSpPr>
              <p:spPr>
                <a:xfrm>
                  <a:off x="4442958" y="2691187"/>
                  <a:ext cx="1001374" cy="63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Verbinder: gewinkelt 92">
                  <a:extLst>
                    <a:ext uri="{FF2B5EF4-FFF2-40B4-BE49-F238E27FC236}">
                      <a16:creationId xmlns:a16="http://schemas.microsoft.com/office/drawing/2014/main" id="{4989EB4B-370C-4C4A-BC7F-57F557D46AB1}"/>
                    </a:ext>
                  </a:extLst>
                </p:cNvPr>
                <p:cNvCxnSpPr>
                  <a:cxnSpLocks/>
                  <a:stCxn id="89" idx="3"/>
                  <a:endCxn id="91" idx="4"/>
                </p:cNvCxnSpPr>
                <p:nvPr/>
              </p:nvCxnSpPr>
              <p:spPr>
                <a:xfrm flipV="1">
                  <a:off x="4441247" y="2885051"/>
                  <a:ext cx="1195963" cy="419505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feld 93">
                      <a:extLst>
                        <a:ext uri="{FF2B5EF4-FFF2-40B4-BE49-F238E27FC236}">
                          <a16:creationId xmlns:a16="http://schemas.microsoft.com/office/drawing/2014/main" id="{F6B55A24-EA49-4422-AC11-F453293C32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0819" y="1863562"/>
                      <a:ext cx="64928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2.5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oMath>
                        </m:oMathPara>
                      </a14:m>
                      <a:endParaRPr lang="en-GB" sz="1600" dirty="0"/>
                    </a:p>
                  </p:txBody>
                </p:sp>
              </mc:Choice>
              <mc:Fallback xmlns="">
                <p:sp>
                  <p:nvSpPr>
                    <p:cNvPr id="94" name="Textfeld 93">
                      <a:extLst>
                        <a:ext uri="{FF2B5EF4-FFF2-40B4-BE49-F238E27FC236}">
                          <a16:creationId xmlns:a16="http://schemas.microsoft.com/office/drawing/2014/main" id="{F6B55A24-EA49-4422-AC11-F453293C32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10819" y="1863562"/>
                      <a:ext cx="649288" cy="276999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feld 94">
                      <a:extLst>
                        <a:ext uri="{FF2B5EF4-FFF2-40B4-BE49-F238E27FC236}">
                          <a16:creationId xmlns:a16="http://schemas.microsoft.com/office/drawing/2014/main" id="{59FDDCCF-1C3D-4869-A26A-141E61264D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27436" y="2457597"/>
                      <a:ext cx="64928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2.5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oMath>
                        </m:oMathPara>
                      </a14:m>
                      <a:endParaRPr lang="en-GB" sz="1600" dirty="0"/>
                    </a:p>
                  </p:txBody>
                </p:sp>
              </mc:Choice>
              <mc:Fallback xmlns="">
                <p:sp>
                  <p:nvSpPr>
                    <p:cNvPr id="95" name="Textfeld 94">
                      <a:extLst>
                        <a:ext uri="{FF2B5EF4-FFF2-40B4-BE49-F238E27FC236}">
                          <a16:creationId xmlns:a16="http://schemas.microsoft.com/office/drawing/2014/main" id="{59FDDCCF-1C3D-4869-A26A-141E61264D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27436" y="2457597"/>
                      <a:ext cx="649288" cy="276999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Textfeld 95">
                      <a:extLst>
                        <a:ext uri="{FF2B5EF4-FFF2-40B4-BE49-F238E27FC236}">
                          <a16:creationId xmlns:a16="http://schemas.microsoft.com/office/drawing/2014/main" id="{5FB843E8-0F38-48D6-B6CB-8B841851FC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28804" y="3085743"/>
                      <a:ext cx="64928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oMath>
                        </m:oMathPara>
                      </a14:m>
                      <a:endParaRPr lang="en-GB" sz="1600" dirty="0"/>
                    </a:p>
                  </p:txBody>
                </p:sp>
              </mc:Choice>
              <mc:Fallback xmlns="">
                <p:sp>
                  <p:nvSpPr>
                    <p:cNvPr id="96" name="Textfeld 95">
                      <a:extLst>
                        <a:ext uri="{FF2B5EF4-FFF2-40B4-BE49-F238E27FC236}">
                          <a16:creationId xmlns:a16="http://schemas.microsoft.com/office/drawing/2014/main" id="{5FB843E8-0F38-48D6-B6CB-8B841851FCB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28804" y="3085743"/>
                      <a:ext cx="649288" cy="276999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97" name="Picture 4">
                  <a:extLst>
                    <a:ext uri="{FF2B5EF4-FFF2-40B4-BE49-F238E27FC236}">
                      <a16:creationId xmlns:a16="http://schemas.microsoft.com/office/drawing/2014/main" id="{9A5D4337-479E-4995-94E1-672A3FB486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BEBA8EAE-BF5A-486C-A8C5-ECC9F3942E4B}">
                      <a14:imgProps xmlns:a14="http://schemas.microsoft.com/office/drawing/2010/main">
                        <a14:imgLayer r:embed="rId32">
                          <a14:imgEffect>
                            <a14:sharpenSoften amount="58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54792" y="2385381"/>
                  <a:ext cx="631044" cy="6243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98" name="Gerader Verbinder 97">
                  <a:extLst>
                    <a:ext uri="{FF2B5EF4-FFF2-40B4-BE49-F238E27FC236}">
                      <a16:creationId xmlns:a16="http://schemas.microsoft.com/office/drawing/2014/main" id="{099BDE96-D6BF-404B-AC48-196E71A48163}"/>
                    </a:ext>
                  </a:extLst>
                </p:cNvPr>
                <p:cNvCxnSpPr>
                  <a:cxnSpLocks/>
                  <a:stCxn id="97" idx="1"/>
                  <a:endCxn id="91" idx="6"/>
                </p:cNvCxnSpPr>
                <p:nvPr/>
              </p:nvCxnSpPr>
              <p:spPr>
                <a:xfrm flipH="1">
                  <a:off x="5830088" y="2697564"/>
                  <a:ext cx="724704" cy="0"/>
                </a:xfrm>
                <a:prstGeom prst="line">
                  <a:avLst/>
                </a:prstGeom>
                <a:ln>
                  <a:head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FD5E1AFE-DF94-48B8-960A-2751D8A38A58}"/>
                    </a:ext>
                  </a:extLst>
                </p:cNvPr>
                <p:cNvSpPr txBox="1"/>
                <p:nvPr/>
              </p:nvSpPr>
              <p:spPr>
                <a:xfrm>
                  <a:off x="6560756" y="2977772"/>
                  <a:ext cx="10160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100" dirty="0"/>
                    <a:t>Glätten</a:t>
                  </a:r>
                  <a:endParaRPr lang="en-GB" sz="11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feld 106">
                      <a:extLst>
                        <a:ext uri="{FF2B5EF4-FFF2-40B4-BE49-F238E27FC236}">
                          <a16:creationId xmlns:a16="http://schemas.microsoft.com/office/drawing/2014/main" id="{3C4BE133-7E25-4C34-A567-046F95A73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81849" y="2410480"/>
                      <a:ext cx="64928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oMath>
                        </m:oMathPara>
                      </a14:m>
                      <a:endParaRPr lang="en-GB" sz="1600" dirty="0"/>
                    </a:p>
                  </p:txBody>
                </p:sp>
              </mc:Choice>
              <mc:Fallback xmlns="">
                <p:sp>
                  <p:nvSpPr>
                    <p:cNvPr id="107" name="Textfeld 106">
                      <a:extLst>
                        <a:ext uri="{FF2B5EF4-FFF2-40B4-BE49-F238E27FC236}">
                          <a16:creationId xmlns:a16="http://schemas.microsoft.com/office/drawing/2014/main" id="{3C4BE133-7E25-4C34-A567-046F95A73F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1849" y="2410480"/>
                      <a:ext cx="649288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8" name="Gerader Verbinder 107">
                  <a:extLst>
                    <a:ext uri="{FF2B5EF4-FFF2-40B4-BE49-F238E27FC236}">
                      <a16:creationId xmlns:a16="http://schemas.microsoft.com/office/drawing/2014/main" id="{94875762-922B-407E-9593-1EE3FF1174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62427" y="2782074"/>
                  <a:ext cx="248036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09" name="Gruppieren 108">
                  <a:extLst>
                    <a:ext uri="{FF2B5EF4-FFF2-40B4-BE49-F238E27FC236}">
                      <a16:creationId xmlns:a16="http://schemas.microsoft.com/office/drawing/2014/main" id="{695CE6B3-4E3D-417E-B3BA-5A653C4122A6}"/>
                    </a:ext>
                  </a:extLst>
                </p:cNvPr>
                <p:cNvGrpSpPr/>
                <p:nvPr/>
              </p:nvGrpSpPr>
              <p:grpSpPr>
                <a:xfrm>
                  <a:off x="888654" y="1843494"/>
                  <a:ext cx="1229209" cy="450599"/>
                  <a:chOff x="888654" y="1843494"/>
                  <a:chExt cx="1229209" cy="450599"/>
                </a:xfrm>
              </p:grpSpPr>
              <p:cxnSp>
                <p:nvCxnSpPr>
                  <p:cNvPr id="110" name="Gerader Verbinder 109">
                    <a:extLst>
                      <a:ext uri="{FF2B5EF4-FFF2-40B4-BE49-F238E27FC236}">
                        <a16:creationId xmlns:a16="http://schemas.microsoft.com/office/drawing/2014/main" id="{3B8CB947-EF5E-4722-B163-3C37D267B155}"/>
                      </a:ext>
                    </a:extLst>
                  </p:cNvPr>
                  <p:cNvCxnSpPr>
                    <a:cxnSpLocks/>
                    <a:stCxn id="113" idx="3"/>
                  </p:cNvCxnSpPr>
                  <p:nvPr/>
                </p:nvCxnSpPr>
                <p:spPr>
                  <a:xfrm flipH="1" flipV="1">
                    <a:off x="929110" y="2088198"/>
                    <a:ext cx="646783" cy="1"/>
                  </a:xfrm>
                  <a:prstGeom prst="line">
                    <a:avLst/>
                  </a:prstGeom>
                  <a:ln>
                    <a:head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1" name="Gruppieren 110">
                    <a:extLst>
                      <a:ext uri="{FF2B5EF4-FFF2-40B4-BE49-F238E27FC236}">
                        <a16:creationId xmlns:a16="http://schemas.microsoft.com/office/drawing/2014/main" id="{45EC5024-2209-45A5-99B7-573F3A4DD1CB}"/>
                      </a:ext>
                    </a:extLst>
                  </p:cNvPr>
                  <p:cNvGrpSpPr/>
                  <p:nvPr/>
                </p:nvGrpSpPr>
                <p:grpSpPr>
                  <a:xfrm>
                    <a:off x="1467288" y="1882305"/>
                    <a:ext cx="650575" cy="411788"/>
                    <a:chOff x="1391085" y="1896185"/>
                    <a:chExt cx="650575" cy="411788"/>
                  </a:xfrm>
                </p:grpSpPr>
                <p:sp>
                  <p:nvSpPr>
                    <p:cNvPr id="113" name="Gleichschenkliges Dreieck 112">
                      <a:extLst>
                        <a:ext uri="{FF2B5EF4-FFF2-40B4-BE49-F238E27FC236}">
                          <a16:creationId xmlns:a16="http://schemas.microsoft.com/office/drawing/2014/main" id="{F19410A4-B626-46D7-9647-065C70A7E28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564781" y="1831094"/>
                      <a:ext cx="411788" cy="541970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114" name="Textfeld 113">
                      <a:extLst>
                        <a:ext uri="{FF2B5EF4-FFF2-40B4-BE49-F238E27FC236}">
                          <a16:creationId xmlns:a16="http://schemas.microsoft.com/office/drawing/2014/main" id="{12299540-80BC-49B6-8DCA-CA0259F2FE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1085" y="1958807"/>
                      <a:ext cx="554535" cy="2789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e-DE" sz="1200" dirty="0"/>
                        <a:t>12,5</a:t>
                      </a:r>
                      <a:endParaRPr lang="en-GB" sz="1200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2" name="Textfeld 111">
                        <a:extLst>
                          <a:ext uri="{FF2B5EF4-FFF2-40B4-BE49-F238E27FC236}">
                            <a16:creationId xmlns:a16="http://schemas.microsoft.com/office/drawing/2014/main" id="{41785373-BA8E-4091-9596-7C627777F8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8654" y="1843494"/>
                        <a:ext cx="64928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𝑚𝑉</m:t>
                              </m:r>
                            </m:oMath>
                          </m:oMathPara>
                        </a14:m>
                        <a:endParaRPr lang="en-GB" sz="1600" dirty="0"/>
                      </a:p>
                    </p:txBody>
                  </p:sp>
                </mc:Choice>
                <mc:Fallback xmlns="">
                  <p:sp>
                    <p:nvSpPr>
                      <p:cNvPr id="112" name="Textfeld 111">
                        <a:extLst>
                          <a:ext uri="{FF2B5EF4-FFF2-40B4-BE49-F238E27FC236}">
                            <a16:creationId xmlns:a16="http://schemas.microsoft.com/office/drawing/2014/main" id="{41785373-BA8E-4091-9596-7C627777F84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8654" y="1843494"/>
                        <a:ext cx="649288" cy="276999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5F8B40C3-43F1-43F5-B149-65A52EEB7985}"/>
                    </a:ext>
                  </a:extLst>
                </p:cNvPr>
                <p:cNvGrpSpPr/>
                <p:nvPr/>
              </p:nvGrpSpPr>
              <p:grpSpPr>
                <a:xfrm>
                  <a:off x="786059" y="2444465"/>
                  <a:ext cx="1331804" cy="457798"/>
                  <a:chOff x="786059" y="1836295"/>
                  <a:chExt cx="1331804" cy="457798"/>
                </a:xfrm>
              </p:grpSpPr>
              <p:cxnSp>
                <p:nvCxnSpPr>
                  <p:cNvPr id="116" name="Gerader Verbinder 115">
                    <a:extLst>
                      <a:ext uri="{FF2B5EF4-FFF2-40B4-BE49-F238E27FC236}">
                        <a16:creationId xmlns:a16="http://schemas.microsoft.com/office/drawing/2014/main" id="{F5124EAC-3284-43F0-8EA7-6366AC5A042F}"/>
                      </a:ext>
                    </a:extLst>
                  </p:cNvPr>
                  <p:cNvCxnSpPr>
                    <a:cxnSpLocks/>
                    <a:stCxn id="119" idx="3"/>
                  </p:cNvCxnSpPr>
                  <p:nvPr/>
                </p:nvCxnSpPr>
                <p:spPr>
                  <a:xfrm flipH="1" flipV="1">
                    <a:off x="929110" y="2088198"/>
                    <a:ext cx="646783" cy="1"/>
                  </a:xfrm>
                  <a:prstGeom prst="line">
                    <a:avLst/>
                  </a:prstGeom>
                  <a:ln>
                    <a:head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7" name="Gruppieren 116">
                    <a:extLst>
                      <a:ext uri="{FF2B5EF4-FFF2-40B4-BE49-F238E27FC236}">
                        <a16:creationId xmlns:a16="http://schemas.microsoft.com/office/drawing/2014/main" id="{15B96ACC-AB14-4FCC-9439-DFE7238239C0}"/>
                      </a:ext>
                    </a:extLst>
                  </p:cNvPr>
                  <p:cNvGrpSpPr/>
                  <p:nvPr/>
                </p:nvGrpSpPr>
                <p:grpSpPr>
                  <a:xfrm>
                    <a:off x="1467288" y="1882305"/>
                    <a:ext cx="650575" cy="411788"/>
                    <a:chOff x="1391085" y="1896185"/>
                    <a:chExt cx="650575" cy="411788"/>
                  </a:xfrm>
                </p:grpSpPr>
                <p:sp>
                  <p:nvSpPr>
                    <p:cNvPr id="119" name="Gleichschenkliges Dreieck 118">
                      <a:extLst>
                        <a:ext uri="{FF2B5EF4-FFF2-40B4-BE49-F238E27FC236}">
                          <a16:creationId xmlns:a16="http://schemas.microsoft.com/office/drawing/2014/main" id="{783A1CC3-46AA-4181-9549-B5308E08A63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564781" y="1831094"/>
                      <a:ext cx="411788" cy="541970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120" name="Textfeld 119">
                      <a:extLst>
                        <a:ext uri="{FF2B5EF4-FFF2-40B4-BE49-F238E27FC236}">
                          <a16:creationId xmlns:a16="http://schemas.microsoft.com/office/drawing/2014/main" id="{AE3366CE-D1A0-4F87-8475-1B80F97BBB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1085" y="1958807"/>
                      <a:ext cx="554535" cy="2789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e-DE" sz="1200" dirty="0"/>
                        <a:t>12,5</a:t>
                      </a:r>
                      <a:endParaRPr lang="en-GB" sz="1200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8" name="Textfeld 117">
                        <a:extLst>
                          <a:ext uri="{FF2B5EF4-FFF2-40B4-BE49-F238E27FC236}">
                            <a16:creationId xmlns:a16="http://schemas.microsoft.com/office/drawing/2014/main" id="{B35862F8-68D5-40F5-AE7A-3A61A2800B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6059" y="1836295"/>
                        <a:ext cx="64928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−200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𝑚𝑉</m:t>
                              </m:r>
                            </m:oMath>
                          </m:oMathPara>
                        </a14:m>
                        <a:endParaRPr lang="en-GB" sz="1600" dirty="0"/>
                      </a:p>
                    </p:txBody>
                  </p:sp>
                </mc:Choice>
                <mc:Fallback xmlns="">
                  <p:sp>
                    <p:nvSpPr>
                      <p:cNvPr id="118" name="Textfeld 117">
                        <a:extLst>
                          <a:ext uri="{FF2B5EF4-FFF2-40B4-BE49-F238E27FC236}">
                            <a16:creationId xmlns:a16="http://schemas.microsoft.com/office/drawing/2014/main" id="{B35862F8-68D5-40F5-AE7A-3A61A2800B8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6059" y="1836295"/>
                        <a:ext cx="649288" cy="276999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 r="-1509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21" name="Gruppieren 120">
                  <a:extLst>
                    <a:ext uri="{FF2B5EF4-FFF2-40B4-BE49-F238E27FC236}">
                      <a16:creationId xmlns:a16="http://schemas.microsoft.com/office/drawing/2014/main" id="{AF86A821-FD2B-407F-B34A-5AD65A92ECA2}"/>
                    </a:ext>
                  </a:extLst>
                </p:cNvPr>
                <p:cNvGrpSpPr/>
                <p:nvPr/>
              </p:nvGrpSpPr>
              <p:grpSpPr>
                <a:xfrm>
                  <a:off x="842009" y="3086245"/>
                  <a:ext cx="1256157" cy="430346"/>
                  <a:chOff x="888654" y="1843494"/>
                  <a:chExt cx="1256157" cy="430346"/>
                </a:xfrm>
              </p:grpSpPr>
              <p:cxnSp>
                <p:nvCxnSpPr>
                  <p:cNvPr id="122" name="Gerader Verbinder 121">
                    <a:extLst>
                      <a:ext uri="{FF2B5EF4-FFF2-40B4-BE49-F238E27FC236}">
                        <a16:creationId xmlns:a16="http://schemas.microsoft.com/office/drawing/2014/main" id="{B4590C1C-EA66-44B3-B68D-056772C835DD}"/>
                      </a:ext>
                    </a:extLst>
                  </p:cNvPr>
                  <p:cNvCxnSpPr>
                    <a:cxnSpLocks/>
                    <a:stCxn id="125" idx="3"/>
                  </p:cNvCxnSpPr>
                  <p:nvPr/>
                </p:nvCxnSpPr>
                <p:spPr>
                  <a:xfrm flipH="1" flipV="1">
                    <a:off x="956058" y="2067945"/>
                    <a:ext cx="646783" cy="1"/>
                  </a:xfrm>
                  <a:prstGeom prst="line">
                    <a:avLst/>
                  </a:prstGeom>
                  <a:ln>
                    <a:head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3" name="Gruppieren 122">
                    <a:extLst>
                      <a:ext uri="{FF2B5EF4-FFF2-40B4-BE49-F238E27FC236}">
                        <a16:creationId xmlns:a16="http://schemas.microsoft.com/office/drawing/2014/main" id="{904BC6E0-9D36-4010-AD32-18445EF88DE0}"/>
                      </a:ext>
                    </a:extLst>
                  </p:cNvPr>
                  <p:cNvGrpSpPr/>
                  <p:nvPr/>
                </p:nvGrpSpPr>
                <p:grpSpPr>
                  <a:xfrm>
                    <a:off x="1508384" y="1862052"/>
                    <a:ext cx="636427" cy="411788"/>
                    <a:chOff x="1432181" y="1875932"/>
                    <a:chExt cx="636427" cy="411788"/>
                  </a:xfrm>
                </p:grpSpPr>
                <p:sp>
                  <p:nvSpPr>
                    <p:cNvPr id="125" name="Gleichschenkliges Dreieck 124">
                      <a:extLst>
                        <a:ext uri="{FF2B5EF4-FFF2-40B4-BE49-F238E27FC236}">
                          <a16:creationId xmlns:a16="http://schemas.microsoft.com/office/drawing/2014/main" id="{5824387C-3AD2-45A1-8542-13BB59A08CF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591729" y="1810841"/>
                      <a:ext cx="411788" cy="541970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126" name="Textfeld 125">
                      <a:extLst>
                        <a:ext uri="{FF2B5EF4-FFF2-40B4-BE49-F238E27FC236}">
                          <a16:creationId xmlns:a16="http://schemas.microsoft.com/office/drawing/2014/main" id="{EC3F3035-45A1-4E14-B743-31826ED8E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2181" y="1946116"/>
                      <a:ext cx="554535" cy="2789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e-DE" sz="1200" dirty="0"/>
                        <a:t>12,5</a:t>
                      </a:r>
                      <a:endParaRPr lang="en-GB" sz="1200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Textfeld 123">
                        <a:extLst>
                          <a:ext uri="{FF2B5EF4-FFF2-40B4-BE49-F238E27FC236}">
                            <a16:creationId xmlns:a16="http://schemas.microsoft.com/office/drawing/2014/main" id="{8EC25F3C-F4D9-4F59-AC22-D909E2A9586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8654" y="1843494"/>
                        <a:ext cx="64928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de-DE" sz="1200" b="0" dirty="0"/>
                          <a:t>0</a:t>
                        </a:r>
                        <a14:m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𝑚𝑉</m:t>
                            </m:r>
                          </m:oMath>
                        </a14:m>
                        <a:endParaRPr lang="en-GB" sz="1600" dirty="0"/>
                      </a:p>
                    </p:txBody>
                  </p:sp>
                </mc:Choice>
                <mc:Fallback xmlns="">
                  <p:sp>
                    <p:nvSpPr>
                      <p:cNvPr id="124" name="Textfeld 123">
                        <a:extLst>
                          <a:ext uri="{FF2B5EF4-FFF2-40B4-BE49-F238E27FC236}">
                            <a16:creationId xmlns:a16="http://schemas.microsoft.com/office/drawing/2014/main" id="{8EC25F3C-F4D9-4F59-AC22-D909E2A9586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8654" y="1843494"/>
                        <a:ext cx="649288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943" t="-2174" b="-130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27" name="Gruppieren 126">
                  <a:extLst>
                    <a:ext uri="{FF2B5EF4-FFF2-40B4-BE49-F238E27FC236}">
                      <a16:creationId xmlns:a16="http://schemas.microsoft.com/office/drawing/2014/main" id="{9CBBC35D-DA4A-40BB-BDE7-B2BF15ABD253}"/>
                    </a:ext>
                  </a:extLst>
                </p:cNvPr>
                <p:cNvGrpSpPr/>
                <p:nvPr/>
              </p:nvGrpSpPr>
              <p:grpSpPr>
                <a:xfrm>
                  <a:off x="839452" y="2048782"/>
                  <a:ext cx="298691" cy="279115"/>
                  <a:chOff x="839452" y="2048782"/>
                  <a:chExt cx="298691" cy="279115"/>
                </a:xfrm>
              </p:grpSpPr>
              <p:sp>
                <p:nvSpPr>
                  <p:cNvPr id="128" name="Ellipse 127">
                    <a:extLst>
                      <a:ext uri="{FF2B5EF4-FFF2-40B4-BE49-F238E27FC236}">
                        <a16:creationId xmlns:a16="http://schemas.microsoft.com/office/drawing/2014/main" id="{878AFF08-B68B-4C9A-8430-087C47981959}"/>
                      </a:ext>
                    </a:extLst>
                  </p:cNvPr>
                  <p:cNvSpPr/>
                  <p:nvPr/>
                </p:nvSpPr>
                <p:spPr>
                  <a:xfrm>
                    <a:off x="839452" y="2049145"/>
                    <a:ext cx="87101" cy="73911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9" name="Textfeld 128">
                        <a:extLst>
                          <a:ext uri="{FF2B5EF4-FFF2-40B4-BE49-F238E27FC236}">
                            <a16:creationId xmlns:a16="http://schemas.microsoft.com/office/drawing/2014/main" id="{EF8534F2-0C55-4487-BC84-64F7C07776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506" y="2048782"/>
                        <a:ext cx="286637" cy="2791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𝑠h𝑢𝑛𝑡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1100" dirty="0"/>
                      </a:p>
                    </p:txBody>
                  </p:sp>
                </mc:Choice>
                <mc:Fallback xmlns="">
                  <p:sp>
                    <p:nvSpPr>
                      <p:cNvPr id="129" name="Textfeld 128">
                        <a:extLst>
                          <a:ext uri="{FF2B5EF4-FFF2-40B4-BE49-F238E27FC236}">
                            <a16:creationId xmlns:a16="http://schemas.microsoft.com/office/drawing/2014/main" id="{EF8534F2-0C55-4487-BC84-64F7C07776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51506" y="2048782"/>
                        <a:ext cx="286637" cy="279115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r="-10638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30" name="Gruppieren 129">
                  <a:extLst>
                    <a:ext uri="{FF2B5EF4-FFF2-40B4-BE49-F238E27FC236}">
                      <a16:creationId xmlns:a16="http://schemas.microsoft.com/office/drawing/2014/main" id="{1DE4B899-BF82-4594-9BA0-2A8407EC22B3}"/>
                    </a:ext>
                  </a:extLst>
                </p:cNvPr>
                <p:cNvGrpSpPr/>
                <p:nvPr/>
              </p:nvGrpSpPr>
              <p:grpSpPr>
                <a:xfrm>
                  <a:off x="851209" y="2658119"/>
                  <a:ext cx="298691" cy="279115"/>
                  <a:chOff x="839452" y="2048782"/>
                  <a:chExt cx="298691" cy="279115"/>
                </a:xfrm>
              </p:grpSpPr>
              <p:sp>
                <p:nvSpPr>
                  <p:cNvPr id="131" name="Ellipse 130">
                    <a:extLst>
                      <a:ext uri="{FF2B5EF4-FFF2-40B4-BE49-F238E27FC236}">
                        <a16:creationId xmlns:a16="http://schemas.microsoft.com/office/drawing/2014/main" id="{48663949-72A1-4E9E-9757-CCCA9F9DB819}"/>
                      </a:ext>
                    </a:extLst>
                  </p:cNvPr>
                  <p:cNvSpPr/>
                  <p:nvPr/>
                </p:nvSpPr>
                <p:spPr>
                  <a:xfrm>
                    <a:off x="839452" y="2049145"/>
                    <a:ext cx="87101" cy="73911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2" name="Textfeld 131">
                        <a:extLst>
                          <a:ext uri="{FF2B5EF4-FFF2-40B4-BE49-F238E27FC236}">
                            <a16:creationId xmlns:a16="http://schemas.microsoft.com/office/drawing/2014/main" id="{12D1395E-4C8E-433F-9D95-E7B1FF32C0D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506" y="2048782"/>
                        <a:ext cx="286637" cy="2791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𝑠h𝑢𝑛𝑡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1100" dirty="0"/>
                      </a:p>
                    </p:txBody>
                  </p:sp>
                </mc:Choice>
                <mc:Fallback xmlns="">
                  <p:sp>
                    <p:nvSpPr>
                      <p:cNvPr id="132" name="Textfeld 131">
                        <a:extLst>
                          <a:ext uri="{FF2B5EF4-FFF2-40B4-BE49-F238E27FC236}">
                            <a16:creationId xmlns:a16="http://schemas.microsoft.com/office/drawing/2014/main" id="{12D1395E-4C8E-433F-9D95-E7B1FF32C0D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51506" y="2048782"/>
                        <a:ext cx="286637" cy="279115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r="-1042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33" name="Gruppieren 132">
                  <a:extLst>
                    <a:ext uri="{FF2B5EF4-FFF2-40B4-BE49-F238E27FC236}">
                      <a16:creationId xmlns:a16="http://schemas.microsoft.com/office/drawing/2014/main" id="{DCC45FC1-1936-4D35-B2DC-A4EEF28EF4EB}"/>
                    </a:ext>
                  </a:extLst>
                </p:cNvPr>
                <p:cNvGrpSpPr/>
                <p:nvPr/>
              </p:nvGrpSpPr>
              <p:grpSpPr>
                <a:xfrm>
                  <a:off x="800206" y="3289442"/>
                  <a:ext cx="298691" cy="279115"/>
                  <a:chOff x="839452" y="2048782"/>
                  <a:chExt cx="298691" cy="279115"/>
                </a:xfrm>
              </p:grpSpPr>
              <p:sp>
                <p:nvSpPr>
                  <p:cNvPr id="134" name="Ellipse 133">
                    <a:extLst>
                      <a:ext uri="{FF2B5EF4-FFF2-40B4-BE49-F238E27FC236}">
                        <a16:creationId xmlns:a16="http://schemas.microsoft.com/office/drawing/2014/main" id="{243B0260-FCA8-4825-929E-4E5D766CC2F4}"/>
                      </a:ext>
                    </a:extLst>
                  </p:cNvPr>
                  <p:cNvSpPr/>
                  <p:nvPr/>
                </p:nvSpPr>
                <p:spPr>
                  <a:xfrm>
                    <a:off x="839452" y="2049145"/>
                    <a:ext cx="87101" cy="73911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5" name="Textfeld 134">
                        <a:extLst>
                          <a:ext uri="{FF2B5EF4-FFF2-40B4-BE49-F238E27FC236}">
                            <a16:creationId xmlns:a16="http://schemas.microsoft.com/office/drawing/2014/main" id="{C9BACF4B-73DF-445E-B9DB-3609C4FFD65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506" y="2048782"/>
                        <a:ext cx="286637" cy="2791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𝑠h𝑢𝑛𝑡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sz="1100" dirty="0"/>
                      </a:p>
                    </p:txBody>
                  </p:sp>
                </mc:Choice>
                <mc:Fallback xmlns="">
                  <p:sp>
                    <p:nvSpPr>
                      <p:cNvPr id="135" name="Textfeld 134">
                        <a:extLst>
                          <a:ext uri="{FF2B5EF4-FFF2-40B4-BE49-F238E27FC236}">
                            <a16:creationId xmlns:a16="http://schemas.microsoft.com/office/drawing/2014/main" id="{C9BACF4B-73DF-445E-B9DB-3609C4FFD65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51506" y="2048782"/>
                        <a:ext cx="286637" cy="279115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r="-11702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36" name="Ellipse 135">
                  <a:extLst>
                    <a:ext uri="{FF2B5EF4-FFF2-40B4-BE49-F238E27FC236}">
                      <a16:creationId xmlns:a16="http://schemas.microsoft.com/office/drawing/2014/main" id="{D5F72798-70FD-4940-B160-CE78B11534C6}"/>
                    </a:ext>
                  </a:extLst>
                </p:cNvPr>
                <p:cNvSpPr/>
                <p:nvPr/>
              </p:nvSpPr>
              <p:spPr>
                <a:xfrm>
                  <a:off x="7719552" y="2653649"/>
                  <a:ext cx="84895" cy="8596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37" name="Gerader Verbinder 136">
                  <a:extLst>
                    <a:ext uri="{FF2B5EF4-FFF2-40B4-BE49-F238E27FC236}">
                      <a16:creationId xmlns:a16="http://schemas.microsoft.com/office/drawing/2014/main" id="{8003AA11-6AF1-4ECA-8392-2E394F5A81DE}"/>
                    </a:ext>
                  </a:extLst>
                </p:cNvPr>
                <p:cNvCxnSpPr>
                  <a:cxnSpLocks/>
                  <a:stCxn id="97" idx="3"/>
                  <a:endCxn id="136" idx="2"/>
                </p:cNvCxnSpPr>
                <p:nvPr/>
              </p:nvCxnSpPr>
              <p:spPr>
                <a:xfrm flipV="1">
                  <a:off x="7185836" y="2696633"/>
                  <a:ext cx="533716" cy="9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feld 140">
                <a:extLst>
                  <a:ext uri="{FF2B5EF4-FFF2-40B4-BE49-F238E27FC236}">
                    <a16:creationId xmlns:a16="http://schemas.microsoft.com/office/drawing/2014/main" id="{066F10B0-6A56-4B13-98D3-FBF3C80CBBD5}"/>
                  </a:ext>
                </a:extLst>
              </p:cNvPr>
              <p:cNvSpPr txBox="1"/>
              <p:nvPr/>
            </p:nvSpPr>
            <p:spPr>
              <a:xfrm>
                <a:off x="1767359" y="1404398"/>
                <a:ext cx="469574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schemeClr val="accent1"/>
                    </a:solidFill>
                  </a:rPr>
                  <a:t>Hauptplatine</a:t>
                </a:r>
                <a:endParaRPr lang="en-GB" sz="16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A54D37F4-B576-42EA-91FF-ED8EF64DC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77518" y="1640541"/>
                <a:ext cx="13016" cy="2023783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E5CCEBE1-25B4-487E-9B03-9CB4ADF1F44E}"/>
                </a:ext>
              </a:extLst>
            </p:cNvPr>
            <p:cNvSpPr txBox="1"/>
            <p:nvPr/>
          </p:nvSpPr>
          <p:spPr>
            <a:xfrm>
              <a:off x="7544836" y="3692930"/>
              <a:ext cx="1599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accent1"/>
                  </a:solidFill>
                </a:rPr>
                <a:t>Stromregelung</a:t>
              </a:r>
              <a:endParaRPr lang="en-GB" sz="16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148651"/>
      </p:ext>
    </p:extLst>
  </p:cSld>
  <p:clrMapOvr>
    <a:masterClrMapping/>
  </p:clrMapOvr>
</p:sld>
</file>

<file path=ppt/theme/theme1.xml><?xml version="1.0" encoding="utf-8"?>
<a:theme xmlns:a="http://schemas.openxmlformats.org/drawingml/2006/main" name="1_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Benutzerdefiniert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Folien ohne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Folien kleines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392</Words>
  <Application>Microsoft Office PowerPoint</Application>
  <PresentationFormat>Bildschirmpräsentation (16:9)</PresentationFormat>
  <Paragraphs>176</Paragraphs>
  <Slides>28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28</vt:i4>
      </vt:variant>
    </vt:vector>
  </HeadingPairs>
  <TitlesOfParts>
    <vt:vector size="38" baseType="lpstr">
      <vt:lpstr>Arial</vt:lpstr>
      <vt:lpstr>Arial Black</vt:lpstr>
      <vt:lpstr>Calibri</vt:lpstr>
      <vt:lpstr>Cambria Math</vt:lpstr>
      <vt:lpstr>Swis721 Hv BT</vt:lpstr>
      <vt:lpstr>Swis721 Lt BT</vt:lpstr>
      <vt:lpstr>1_Folien mit Logo</vt:lpstr>
      <vt:lpstr>Folien mit Logo</vt:lpstr>
      <vt:lpstr>Folien ohne Logo</vt:lpstr>
      <vt:lpstr>Folien kleines Logo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Cord Köhnemann</dc:creator>
  <cp:lastModifiedBy>Ruwen Kohm</cp:lastModifiedBy>
  <cp:revision>37</cp:revision>
  <cp:lastPrinted>2022-02-11T09:32:13Z</cp:lastPrinted>
  <dcterms:created xsi:type="dcterms:W3CDTF">2017-03-03T11:46:15Z</dcterms:created>
  <dcterms:modified xsi:type="dcterms:W3CDTF">2022-02-12T15:02:41Z</dcterms:modified>
</cp:coreProperties>
</file>